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9" r:id="rId5"/>
    <p:sldId id="272" r:id="rId6"/>
    <p:sldId id="278" r:id="rId7"/>
    <p:sldId id="275" r:id="rId8"/>
    <p:sldId id="273" r:id="rId9"/>
    <p:sldId id="260" r:id="rId10"/>
    <p:sldId id="261" r:id="rId11"/>
    <p:sldId id="257" r:id="rId12"/>
    <p:sldId id="258" r:id="rId13"/>
    <p:sldId id="259" r:id="rId14"/>
    <p:sldId id="262" r:id="rId15"/>
    <p:sldId id="263" r:id="rId16"/>
    <p:sldId id="266" r:id="rId17"/>
    <p:sldId id="267" r:id="rId18"/>
    <p:sldId id="269" r:id="rId19"/>
    <p:sldId id="270" r:id="rId20"/>
    <p:sldId id="264" r:id="rId21"/>
    <p:sldId id="268" r:id="rId22"/>
    <p:sldId id="280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11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276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044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7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507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556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27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413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3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368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D95EE-5A92-4C2C-95AE-EBEF59819DE0}" type="datetimeFigureOut">
              <a:rPr lang="en-US" smtClean="0"/>
              <a:t>11/29/2012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CF011-7020-42EA-B79A-B0872631C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75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Markets</a:t>
            </a:r>
            <a:br>
              <a:rPr lang="en-US" dirty="0" smtClean="0"/>
            </a:br>
            <a:r>
              <a:rPr lang="en-US" sz="3600" dirty="0" smtClean="0"/>
              <a:t>Chapter 9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60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85"/>
    </mc:Choice>
    <mc:Fallback xmlns="">
      <p:transition spd="slow" advTm="3928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Free Persimmons!</a:t>
            </a:r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010" y="1543176"/>
            <a:ext cx="3733800" cy="497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726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81"/>
    </mc:Choice>
    <mc:Fallback xmlns="">
      <p:transition spd="slow" advTm="2338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Why on Earth Would an Economist Give Away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Free Persimmons?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568190" cy="497647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Symbol"/>
              </a:rPr>
              <a:t> </a:t>
            </a:r>
            <a:r>
              <a:rPr lang="en-US" dirty="0" smtClean="0">
                <a:sym typeface="Symbol"/>
              </a:rPr>
              <a:t>Got a bumper crop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  <a:sym typeface="Symbol"/>
              </a:rPr>
              <a:t></a:t>
            </a:r>
            <a:r>
              <a:rPr lang="en-US" dirty="0">
                <a:sym typeface="Symbol"/>
              </a:rPr>
              <a:t> </a:t>
            </a:r>
            <a:r>
              <a:rPr lang="en-US" dirty="0" smtClean="0">
                <a:sym typeface="Symbol"/>
              </a:rPr>
              <a:t>Neighbors got </a:t>
            </a:r>
            <a:r>
              <a:rPr lang="en-US" dirty="0">
                <a:sym typeface="Symbol"/>
              </a:rPr>
              <a:t>a </a:t>
            </a:r>
            <a:r>
              <a:rPr lang="en-US" dirty="0" smtClean="0">
                <a:sym typeface="Symbol"/>
              </a:rPr>
              <a:t> bumper </a:t>
            </a:r>
            <a:r>
              <a:rPr lang="en-US" dirty="0">
                <a:sym typeface="Symbol"/>
              </a:rPr>
              <a:t>crop</a:t>
            </a:r>
            <a:endParaRPr lang="en-US" dirty="0"/>
          </a:p>
          <a:p>
            <a:pPr marL="285750" indent="-285750">
              <a:buNone/>
            </a:pPr>
            <a:r>
              <a:rPr lang="en-US" dirty="0">
                <a:solidFill>
                  <a:srgbClr val="FF0000"/>
                </a:solidFill>
                <a:sym typeface="Symbol"/>
              </a:rPr>
              <a:t> </a:t>
            </a:r>
            <a:r>
              <a:rPr lang="en-US" dirty="0" smtClean="0">
                <a:sym typeface="Symbol"/>
              </a:rPr>
              <a:t>Can’t sell at farmers’ market</a:t>
            </a:r>
          </a:p>
          <a:p>
            <a:pPr marL="457200" lvl="1" indent="0">
              <a:buNone/>
            </a:pPr>
            <a:r>
              <a:rPr lang="en-US" dirty="0">
                <a:sym typeface="Symbol"/>
              </a:rPr>
              <a:t>	Not </a:t>
            </a:r>
            <a:r>
              <a:rPr lang="en-US" i="1" dirty="0">
                <a:sym typeface="Symbol"/>
              </a:rPr>
              <a:t>certified</a:t>
            </a:r>
            <a:r>
              <a:rPr lang="en-US" dirty="0">
                <a:sym typeface="Symbol"/>
              </a:rPr>
              <a:t> organic</a:t>
            </a:r>
          </a:p>
          <a:p>
            <a:pPr marL="457200" lvl="1" indent="0">
              <a:buNone/>
            </a:pPr>
            <a:r>
              <a:rPr lang="en-US" dirty="0">
                <a:sym typeface="Symbol"/>
              </a:rPr>
              <a:t>	Not sure how to do it</a:t>
            </a:r>
          </a:p>
          <a:p>
            <a:pPr marL="457200" lvl="1" indent="0">
              <a:buNone/>
            </a:pPr>
            <a:r>
              <a:rPr lang="en-US" dirty="0">
                <a:sym typeface="Symbol"/>
              </a:rPr>
              <a:t>	Costs money, right?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Symbol"/>
              </a:rPr>
              <a:t> </a:t>
            </a:r>
            <a:r>
              <a:rPr lang="en-US" dirty="0" smtClean="0">
                <a:sym typeface="Symbol"/>
              </a:rPr>
              <a:t>Can’t sell around town</a:t>
            </a:r>
          </a:p>
          <a:p>
            <a:pPr marL="457200" lvl="1" indent="0">
              <a:buNone/>
            </a:pPr>
            <a:r>
              <a:rPr lang="en-US" dirty="0">
                <a:sym typeface="Symbol"/>
              </a:rPr>
              <a:t>	</a:t>
            </a:r>
            <a:r>
              <a:rPr lang="en-US" dirty="0" smtClean="0">
                <a:sym typeface="Symbol"/>
              </a:rPr>
              <a:t>Who has time (or a cart)?</a:t>
            </a:r>
          </a:p>
          <a:p>
            <a:pPr marL="457200" lvl="1" indent="0">
              <a:buNone/>
            </a:pPr>
            <a:r>
              <a:rPr lang="en-US" dirty="0">
                <a:sym typeface="Symbol"/>
              </a:rPr>
              <a:t>	</a:t>
            </a:r>
            <a:r>
              <a:rPr lang="en-US" dirty="0" smtClean="0">
                <a:sym typeface="Symbol"/>
              </a:rPr>
              <a:t>Probably illegal; traceability</a:t>
            </a:r>
          </a:p>
          <a:p>
            <a:pPr marL="457200" lvl="1" indent="0">
              <a:buNone/>
            </a:pPr>
            <a:r>
              <a:rPr lang="en-US" dirty="0" smtClean="0">
                <a:sym typeface="Symbol"/>
              </a:rPr>
              <a:t>	Health regulations, etc.</a:t>
            </a:r>
          </a:p>
          <a:p>
            <a:pPr marL="457200" lvl="1" indent="0"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390" y="1543176"/>
            <a:ext cx="3733800" cy="497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828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579"/>
    </mc:Choice>
    <mc:Fallback xmlns="">
      <p:transition spd="slow" advTm="186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 Are They Really Free?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0720"/>
            <a:ext cx="8229600" cy="4876800"/>
          </a:xfrm>
        </p:spPr>
        <p:txBody>
          <a:bodyPr/>
          <a:lstStyle/>
          <a:p>
            <a:r>
              <a:rPr lang="en-US" dirty="0" smtClean="0"/>
              <a:t>No economist thinks people give gifts for free</a:t>
            </a:r>
          </a:p>
          <a:p>
            <a:r>
              <a:rPr lang="en-US" dirty="0" smtClean="0"/>
              <a:t>Gift-giving in poor villages</a:t>
            </a:r>
          </a:p>
          <a:p>
            <a:pPr lvl="1"/>
            <a:r>
              <a:rPr lang="en-US" dirty="0" smtClean="0"/>
              <a:t>Pervasive (has to be on our survey forms!)</a:t>
            </a:r>
          </a:p>
          <a:p>
            <a:pPr lvl="1"/>
            <a:r>
              <a:rPr lang="en-US" dirty="0" smtClean="0"/>
              <a:t>Cements social ties that can help out when the crop fails, kids get sick, etc.</a:t>
            </a:r>
          </a:p>
          <a:p>
            <a:pPr lvl="1"/>
            <a:r>
              <a:rPr lang="en-US" dirty="0" smtClean="0"/>
              <a:t>Reciprocation as (informal) insurance</a:t>
            </a:r>
          </a:p>
          <a:p>
            <a:r>
              <a:rPr lang="en-US" dirty="0" smtClean="0"/>
              <a:t>Will </a:t>
            </a:r>
            <a:r>
              <a:rPr lang="en-US" i="1" dirty="0" smtClean="0"/>
              <a:t>I</a:t>
            </a:r>
            <a:r>
              <a:rPr lang="en-US" dirty="0" smtClean="0"/>
              <a:t> get a chili pepper this quarter?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790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08"/>
    </mc:Choice>
    <mc:Fallback xmlns="">
      <p:transition spd="slow" advTm="118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a Market?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579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i="1" dirty="0" err="1" smtClean="0"/>
              <a:t>mar·ket</a:t>
            </a:r>
            <a:r>
              <a:rPr lang="en-US" b="1" i="1" dirty="0"/>
              <a:t> </a:t>
            </a:r>
            <a:r>
              <a:rPr lang="en-US" b="1" i="1" dirty="0" smtClean="0"/>
              <a:t> </a:t>
            </a:r>
            <a:r>
              <a:rPr lang="en-US" b="1" dirty="0" smtClean="0"/>
              <a:t>/</a:t>
            </a:r>
            <a:r>
              <a:rPr lang="en-US" b="1" dirty="0"/>
              <a:t>ˈ</a:t>
            </a:r>
            <a:r>
              <a:rPr lang="en-US" b="1" dirty="0" err="1" smtClean="0"/>
              <a:t>märkit</a:t>
            </a:r>
            <a:r>
              <a:rPr lang="en-US" b="1" dirty="0" smtClean="0"/>
              <a:t> / 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i="1" dirty="0" smtClean="0"/>
              <a:t>An </a:t>
            </a:r>
            <a:r>
              <a:rPr lang="en-US" i="1" dirty="0"/>
              <a:t>open place or a covered building where buyers and sellers convene for the sale of </a:t>
            </a:r>
            <a:r>
              <a:rPr lang="en-US" i="1" dirty="0" smtClean="0"/>
              <a:t>goods</a:t>
            </a:r>
            <a:r>
              <a:rPr lang="en-US" dirty="0" smtClean="0"/>
              <a:t> (Dictionary.com)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A </a:t>
            </a:r>
            <a:r>
              <a:rPr lang="en-US" i="1" dirty="0"/>
              <a:t>meeting together of people for the purpose of trade… a public place where a market is </a:t>
            </a:r>
            <a:r>
              <a:rPr lang="en-US" i="1" dirty="0" smtClean="0"/>
              <a:t>held</a:t>
            </a:r>
            <a:r>
              <a:rPr lang="en-US" dirty="0" smtClean="0"/>
              <a:t> (Merriam Webster)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A </a:t>
            </a:r>
            <a:r>
              <a:rPr lang="en-US" i="1" dirty="0"/>
              <a:t>regular gathering of people for the purchase and sale of provisions, livestock, and other commodities</a:t>
            </a:r>
            <a:r>
              <a:rPr lang="en-US" dirty="0"/>
              <a:t> </a:t>
            </a:r>
            <a:r>
              <a:rPr lang="en-US" dirty="0" smtClean="0"/>
              <a:t>(Oxford)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400" dirty="0" smtClean="0"/>
              <a:t>Where does </a:t>
            </a:r>
            <a:r>
              <a:rPr lang="en-US" sz="3400" dirty="0" err="1" smtClean="0"/>
              <a:t>ebay</a:t>
            </a:r>
            <a:r>
              <a:rPr lang="en-US" sz="3400" dirty="0" smtClean="0"/>
              <a:t> fit in? </a:t>
            </a:r>
          </a:p>
          <a:p>
            <a:pPr marL="0" indent="0">
              <a:buNone/>
            </a:pPr>
            <a:endParaRPr lang="en-US" sz="3400" dirty="0" smtClean="0"/>
          </a:p>
          <a:p>
            <a:pPr marL="0" indent="0">
              <a:buNone/>
            </a:pPr>
            <a:r>
              <a:rPr lang="en-US" sz="3400" dirty="0" smtClean="0"/>
              <a:t>There’s a farmers’ market in my town, but that didn’t help me with my persimmons…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328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813"/>
    </mc:Choice>
    <mc:Fallback xmlns="">
      <p:transition spd="slow" advTm="17681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Images from a </a:t>
            </a:r>
            <a:r>
              <a:rPr lang="en-US" dirty="0" err="1" smtClean="0"/>
              <a:t>Tigray</a:t>
            </a:r>
            <a:r>
              <a:rPr lang="en-US" dirty="0" smtClean="0"/>
              <a:t> (Ethiopia) Market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" y="3937272"/>
            <a:ext cx="2215498" cy="2830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524000"/>
            <a:ext cx="2214199" cy="2108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8" y="1397160"/>
            <a:ext cx="3759199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039" y="5048498"/>
            <a:ext cx="2292350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039" y="3140868"/>
            <a:ext cx="2292350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829" y="4648200"/>
            <a:ext cx="2238146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039" y="1397160"/>
            <a:ext cx="2292351" cy="156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998" y="4648200"/>
            <a:ext cx="148177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83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73"/>
    </mc:Choice>
    <mc:Fallback xmlns="">
      <p:transition spd="slow" advTm="14857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Markets Are Where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1200"/>
              </a:spcBef>
            </a:pPr>
            <a:r>
              <a:rPr lang="en-US" dirty="0" smtClean="0"/>
              <a:t>Buyers and sellers “discover” one another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It doesn’t have to be a farmers’ market</a:t>
            </a:r>
          </a:p>
          <a:p>
            <a:pPr lvl="1">
              <a:spcBef>
                <a:spcPts val="1200"/>
              </a:spcBef>
            </a:pPr>
            <a:r>
              <a:rPr lang="en-US" dirty="0" err="1" smtClean="0"/>
              <a:t>ebay</a:t>
            </a:r>
            <a:r>
              <a:rPr lang="en-US" dirty="0" smtClean="0"/>
              <a:t> or Safeway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Price discovery happens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More broadly: An infrastructure and set of institutions that facilitate the transfer of property rights from one person to another 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Simple for a persimmon</a:t>
            </a:r>
          </a:p>
          <a:p>
            <a:pPr lvl="1">
              <a:spcBef>
                <a:spcPts val="1200"/>
              </a:spcBef>
            </a:pPr>
            <a:r>
              <a:rPr lang="en-US" dirty="0" smtClean="0"/>
              <a:t>More complicated for real estate, a loan, or insurance policy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09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996"/>
    </mc:Choice>
    <mc:Fallback xmlns="">
      <p:transition spd="slow" advTm="225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/>
              <a:t>Yet Millions of Smallholders Opt Out of Markets—Why? 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47244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“The institutional and physical infrastructure necessary to ensure broad-based, low-cost access to competitive, well-functioning markets” requires “significant investment, typically by the public sector, paid for out of tax revenues or aid flows. 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One thus has to get institutions and endowments, as well as prices, ‘‘right” in order to induce market-based development.</a:t>
            </a:r>
          </a:p>
          <a:p>
            <a:pPr marL="0" indent="0" algn="r">
              <a:lnSpc>
                <a:spcPct val="90000"/>
              </a:lnSpc>
              <a:buNone/>
            </a:pPr>
            <a:r>
              <a:rPr lang="en-US" sz="1600" dirty="0" smtClean="0"/>
              <a:t>Chris Barrett, </a:t>
            </a:r>
            <a:r>
              <a:rPr lang="en-US" sz="1600" i="1" dirty="0"/>
              <a:t>Food Policy </a:t>
            </a:r>
            <a:r>
              <a:rPr lang="en-US" sz="1600" dirty="0"/>
              <a:t>33 (2008) 299–317</a:t>
            </a:r>
            <a:endParaRPr lang="en-US" sz="16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939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26"/>
    </mc:Choice>
    <mc:Fallback xmlns="">
      <p:transition spd="slow" advTm="103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Welfare Basics: Producer Surplus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2667000" cy="4144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Producer surplus is given by the area between price and the supply curve</a:t>
            </a:r>
          </a:p>
          <a:p>
            <a:pPr lvl="1"/>
            <a:r>
              <a:rPr lang="en-US" dirty="0" smtClean="0"/>
              <a:t>Our measure of producer welfare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676400"/>
            <a:ext cx="4800600" cy="464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83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186"/>
    </mc:Choice>
    <mc:Fallback xmlns="">
      <p:transition spd="slow" advTm="16218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Welfare Basics: Consumer Surplus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2667000" cy="4144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Consumer surplus is given by the area between the demand curve and price</a:t>
            </a:r>
          </a:p>
          <a:p>
            <a:pPr lvl="1"/>
            <a:r>
              <a:rPr lang="en-US" dirty="0" smtClean="0"/>
              <a:t>Our measure of consumer welfare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600200"/>
            <a:ext cx="4856162" cy="4695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65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15"/>
    </mc:Choice>
    <mc:Fallback xmlns="">
      <p:transition spd="slow" advTm="11831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Discovery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2590800" cy="5181600"/>
          </a:xfrm>
        </p:spPr>
        <p:txBody>
          <a:bodyPr>
            <a:normAutofit fontScale="85000" lnSpcReduction="2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en-US" sz="2800" dirty="0" smtClean="0">
                <a:sym typeface="Symbol"/>
              </a:rPr>
              <a:t></a:t>
            </a:r>
            <a:r>
              <a:rPr lang="en-US" sz="2800" dirty="0" smtClean="0"/>
              <a:t>The intersection of supply and demand give the equilibrium price and quantity for a </a:t>
            </a:r>
            <a:r>
              <a:rPr lang="en-US" sz="2800" i="1" dirty="0" err="1" smtClean="0"/>
              <a:t>nontradable</a:t>
            </a:r>
            <a:r>
              <a:rPr lang="en-US" sz="2800" dirty="0" smtClean="0"/>
              <a:t> in the economy (nation, region, household)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800" dirty="0" smtClean="0">
                <a:sym typeface="Symbol"/>
              </a:rPr>
              <a:t>Everything in Z</a:t>
            </a:r>
            <a:r>
              <a:rPr lang="en-US" sz="2800" baseline="-25000" dirty="0" smtClean="0"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 and Z</a:t>
            </a:r>
            <a:r>
              <a:rPr lang="en-US" sz="2800" baseline="-25000" dirty="0" smtClean="0">
                <a:sym typeface="Symbol"/>
              </a:rPr>
              <a:t>D</a:t>
            </a:r>
            <a:r>
              <a:rPr lang="en-US" sz="2800" dirty="0" smtClean="0">
                <a:sym typeface="Symbol"/>
              </a:rPr>
              <a:t> is reflected in the price (see boxes: “All in One Price” and “Estimating the Shadow Price of Corn”)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52600"/>
            <a:ext cx="5129475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69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05"/>
    </mc:Choice>
    <mc:Fallback xmlns="">
      <p:transition spd="slow" advTm="10960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Trade “Decouples” Local Supply from Demand for </a:t>
            </a:r>
            <a:r>
              <a:rPr lang="en-US" i="1" dirty="0" err="1" smtClean="0"/>
              <a:t>Tradables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97949"/>
            <a:ext cx="34290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At world price p</a:t>
            </a:r>
            <a:r>
              <a:rPr lang="en-US" sz="2800" baseline="-25000" dirty="0" smtClean="0"/>
              <a:t>w</a:t>
            </a:r>
            <a:r>
              <a:rPr lang="en-US" sz="2800" dirty="0" smtClean="0"/>
              <a:t>, the economy supplies Q</a:t>
            </a:r>
            <a:r>
              <a:rPr lang="en-US" sz="2800" baseline="-25000" dirty="0"/>
              <a:t>S</a:t>
            </a:r>
            <a:r>
              <a:rPr lang="en-US" sz="2800" dirty="0" smtClean="0"/>
              <a:t> and demands Q</a:t>
            </a:r>
            <a:r>
              <a:rPr lang="en-US" sz="2800" baseline="-25000" dirty="0"/>
              <a:t>D</a:t>
            </a:r>
          </a:p>
          <a:p>
            <a:r>
              <a:rPr lang="en-US" sz="2800" dirty="0" smtClean="0"/>
              <a:t>The difference, M, is imports</a:t>
            </a:r>
          </a:p>
          <a:p>
            <a:r>
              <a:rPr lang="en-US" sz="2800" dirty="0" smtClean="0"/>
              <a:t>Producers lose “Producer Surplus” (A)</a:t>
            </a:r>
          </a:p>
          <a:p>
            <a:r>
              <a:rPr lang="en-US" sz="2800" dirty="0" smtClean="0"/>
              <a:t>…but consumers gain more (“Consumer Surplus” = A+B)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780" y="1586746"/>
            <a:ext cx="4926012" cy="477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24450" y="3976265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194742" y="3976265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53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157"/>
    </mc:Choice>
    <mc:Fallback xmlns="">
      <p:transition spd="slow" advTm="28715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High Import Tariff Can Drive the Country into Autarky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905000"/>
            <a:ext cx="2438401" cy="4648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i="1" dirty="0" smtClean="0"/>
              <a:t>Import tariff: </a:t>
            </a:r>
            <a:r>
              <a:rPr lang="en-US" sz="2000" i="1" dirty="0" err="1" smtClean="0"/>
              <a:t>t</a:t>
            </a:r>
            <a:r>
              <a:rPr lang="en-US" sz="2000" i="1" baseline="-25000" dirty="0" err="1" smtClean="0"/>
              <a:t>im</a:t>
            </a:r>
            <a:r>
              <a:rPr lang="en-US" sz="2000" dirty="0" smtClean="0"/>
              <a:t> per unit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i="1" dirty="0" smtClean="0"/>
              <a:t>…So consumers would have to pay p</a:t>
            </a:r>
            <a:r>
              <a:rPr lang="en-US" sz="2000" i="1" baseline="-25000" dirty="0" smtClean="0"/>
              <a:t>w</a:t>
            </a:r>
            <a:r>
              <a:rPr lang="en-US" sz="2000" dirty="0" smtClean="0"/>
              <a:t>(1+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t</a:t>
            </a:r>
            <a:r>
              <a:rPr lang="en-US" sz="2000" i="1" baseline="-25000" dirty="0" err="1" smtClean="0"/>
              <a:t>im</a:t>
            </a:r>
            <a:r>
              <a:rPr lang="en-US" sz="2000" dirty="0" smtClean="0"/>
              <a:t>) for imports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They’re better off paying the autarkic price, </a:t>
            </a:r>
            <a:r>
              <a:rPr lang="en-US" sz="2000" dirty="0" err="1" smtClean="0"/>
              <a:t>p</a:t>
            </a:r>
            <a:r>
              <a:rPr lang="en-US" sz="2000" baseline="-25000" dirty="0" err="1" smtClean="0"/>
              <a:t>e</a:t>
            </a:r>
            <a:endParaRPr lang="en-US" sz="2000" baseline="-25000" dirty="0" smtClean="0"/>
          </a:p>
          <a:p>
            <a:pPr marL="0" indent="0">
              <a:buNone/>
            </a:pPr>
            <a:endParaRPr lang="en-US" sz="2000" baseline="-25000" dirty="0" smtClean="0"/>
          </a:p>
          <a:p>
            <a:pPr marL="0" indent="0">
              <a:buNone/>
            </a:pPr>
            <a:r>
              <a:rPr lang="en-US" sz="2000" dirty="0" smtClean="0"/>
              <a:t>The </a:t>
            </a:r>
            <a:r>
              <a:rPr lang="en-US" sz="2000" i="1" dirty="0" smtClean="0"/>
              <a:t>tradable</a:t>
            </a:r>
            <a:r>
              <a:rPr lang="en-US" sz="2000" dirty="0" smtClean="0"/>
              <a:t> becomes a </a:t>
            </a:r>
            <a:r>
              <a:rPr lang="en-US" sz="2000" i="1" dirty="0" smtClean="0"/>
              <a:t>non-tradable</a:t>
            </a:r>
            <a:r>
              <a:rPr lang="en-US" sz="2000" dirty="0" smtClean="0"/>
              <a:t>, i.e., it is no longer traded with the rest of the world</a:t>
            </a:r>
            <a:endParaRPr lang="en-US" sz="2000" baseline="-25000" dirty="0"/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1828800"/>
            <a:ext cx="5286376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90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961"/>
    </mc:Choice>
    <mc:Fallback xmlns="">
      <p:transition spd="slow" advTm="412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Tariffs Create a “Deadweight Loss”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90" y="1468464"/>
            <a:ext cx="2971800" cy="52578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The lost consumer surplus is </a:t>
            </a:r>
            <a:r>
              <a:rPr lang="en-US" dirty="0"/>
              <a:t>(</a:t>
            </a:r>
            <a:r>
              <a:rPr lang="en-US" i="1" dirty="0" err="1"/>
              <a:t>a+b+c+d</a:t>
            </a:r>
            <a:r>
              <a:rPr lang="en-US" dirty="0" smtClean="0"/>
              <a:t>)</a:t>
            </a:r>
          </a:p>
          <a:p>
            <a:r>
              <a:rPr lang="en-US" dirty="0"/>
              <a:t>The government gets the tax </a:t>
            </a:r>
            <a:r>
              <a:rPr lang="en-US" i="1" dirty="0"/>
              <a:t>(c)</a:t>
            </a:r>
          </a:p>
          <a:p>
            <a:r>
              <a:rPr lang="en-US" dirty="0" smtClean="0"/>
              <a:t>The gain in producer surplus is </a:t>
            </a:r>
            <a:r>
              <a:rPr lang="en-US" i="1" dirty="0" smtClean="0"/>
              <a:t>(a)</a:t>
            </a:r>
          </a:p>
          <a:p>
            <a:r>
              <a:rPr lang="en-US" dirty="0" smtClean="0"/>
              <a:t>What happened to </a:t>
            </a:r>
            <a:r>
              <a:rPr lang="en-US" i="1" dirty="0" smtClean="0"/>
              <a:t>(</a:t>
            </a:r>
            <a:r>
              <a:rPr lang="en-US" i="1" dirty="0" err="1" smtClean="0"/>
              <a:t>b+d</a:t>
            </a:r>
            <a:r>
              <a:rPr lang="en-US" i="1" dirty="0" smtClean="0"/>
              <a:t>)?</a:t>
            </a:r>
          </a:p>
          <a:p>
            <a:pPr lvl="1"/>
            <a:r>
              <a:rPr lang="en-US" dirty="0" smtClean="0"/>
              <a:t>It’s the efficiency cost of the tariff, or </a:t>
            </a:r>
            <a:r>
              <a:rPr lang="en-US" i="1" dirty="0" smtClean="0"/>
              <a:t>deadweight loss</a:t>
            </a:r>
            <a:endParaRPr lang="en-US" i="1" dirty="0"/>
          </a:p>
        </p:txBody>
      </p:sp>
      <p:grpSp>
        <p:nvGrpSpPr>
          <p:cNvPr id="7" name="Group 6"/>
          <p:cNvGrpSpPr/>
          <p:nvPr/>
        </p:nvGrpSpPr>
        <p:grpSpPr>
          <a:xfrm>
            <a:off x="3429000" y="6316980"/>
            <a:ext cx="5257800" cy="338554"/>
            <a:chOff x="3429000" y="6316980"/>
            <a:chExt cx="5257800" cy="338554"/>
          </a:xfrm>
        </p:grpSpPr>
        <p:cxnSp>
          <p:nvCxnSpPr>
            <p:cNvPr id="5" name="Straight Arrow Connector 4"/>
            <p:cNvCxnSpPr/>
            <p:nvPr/>
          </p:nvCxnSpPr>
          <p:spPr>
            <a:xfrm flipH="1">
              <a:off x="3429000" y="6477000"/>
              <a:ext cx="1066800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4495800" y="6316980"/>
              <a:ext cx="4191000" cy="338554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solidFill>
                    <a:srgbClr val="FF0000"/>
                  </a:solidFill>
                </a:rPr>
                <a:t>Without the tariff everyone could be better off!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982" y="1447800"/>
            <a:ext cx="4826018" cy="46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17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7"/>
    </mc:Choice>
    <mc:Fallback xmlns="">
      <p:transition spd="slow" advTm="8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Within Countries, Transaction Costs Create a “Deadweight Loss” and Turn </a:t>
            </a:r>
            <a:r>
              <a:rPr lang="en-US" sz="3200" dirty="0" err="1" smtClean="0"/>
              <a:t>Tradables</a:t>
            </a:r>
            <a:r>
              <a:rPr lang="en-US" sz="3200" dirty="0" smtClean="0"/>
              <a:t> into </a:t>
            </a:r>
            <a:r>
              <a:rPr lang="en-US" sz="3200" dirty="0" err="1" smtClean="0"/>
              <a:t>Nontradables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90" y="1905000"/>
            <a:ext cx="8462010" cy="4267200"/>
          </a:xfrm>
        </p:spPr>
        <p:txBody>
          <a:bodyPr>
            <a:normAutofit fontScale="85000" lnSpcReduction="10000"/>
          </a:bodyPr>
          <a:lstStyle/>
          <a:p>
            <a:r>
              <a:rPr lang="en-US" i="1" dirty="0" err="1" smtClean="0"/>
              <a:t>P</a:t>
            </a:r>
            <a:r>
              <a:rPr lang="en-US" i="1" baseline="-25000" dirty="0" err="1" smtClean="0"/>
              <a:t>r</a:t>
            </a:r>
            <a:r>
              <a:rPr lang="en-US" i="1" dirty="0"/>
              <a:t> </a:t>
            </a:r>
            <a:r>
              <a:rPr lang="en-US" dirty="0" smtClean="0"/>
              <a:t>– regional price (i.e., in nearest market)</a:t>
            </a:r>
          </a:p>
          <a:p>
            <a:r>
              <a:rPr lang="en-US" dirty="0" smtClean="0"/>
              <a:t>In an isolated village transaction costs are </a:t>
            </a:r>
            <a:r>
              <a:rPr lang="en-US" i="1" dirty="0" err="1" smtClean="0"/>
              <a:t>t</a:t>
            </a:r>
            <a:r>
              <a:rPr lang="en-US" i="1" baseline="-25000" dirty="0" err="1" smtClean="0"/>
              <a:t>c</a:t>
            </a:r>
            <a:r>
              <a:rPr lang="en-US" dirty="0"/>
              <a:t> </a:t>
            </a:r>
            <a:r>
              <a:rPr lang="en-US" dirty="0" smtClean="0"/>
              <a:t>per unit for consumers and </a:t>
            </a:r>
            <a:r>
              <a:rPr lang="en-US" i="1" dirty="0" err="1" smtClean="0"/>
              <a:t>t</a:t>
            </a:r>
            <a:r>
              <a:rPr lang="en-US" i="1" baseline="-25000" dirty="0" err="1" smtClean="0"/>
              <a:t>p</a:t>
            </a:r>
            <a:r>
              <a:rPr lang="en-US" dirty="0"/>
              <a:t> </a:t>
            </a:r>
            <a:r>
              <a:rPr lang="en-US" dirty="0" smtClean="0"/>
              <a:t>for producers</a:t>
            </a:r>
          </a:p>
          <a:p>
            <a:pPr lvl="1"/>
            <a:r>
              <a:rPr lang="en-US" dirty="0" smtClean="0"/>
              <a:t>Consumers must pay </a:t>
            </a:r>
            <a:r>
              <a:rPr lang="en-US" i="1" dirty="0" err="1" smtClean="0"/>
              <a:t>p</a:t>
            </a:r>
            <a:r>
              <a:rPr lang="en-US" i="1" baseline="-25000" dirty="0" err="1" smtClean="0"/>
              <a:t>r</a:t>
            </a:r>
            <a:r>
              <a:rPr lang="en-US" dirty="0" smtClean="0"/>
              <a:t>(1</a:t>
            </a:r>
            <a:r>
              <a:rPr lang="en-US" dirty="0"/>
              <a:t>+</a:t>
            </a:r>
            <a:r>
              <a:rPr lang="en-US" i="1" dirty="0"/>
              <a:t> </a:t>
            </a:r>
            <a:r>
              <a:rPr lang="en-US" i="1" dirty="0" err="1" smtClean="0"/>
              <a:t>t</a:t>
            </a:r>
            <a:r>
              <a:rPr lang="en-US" i="1" baseline="-25000" dirty="0" err="1" smtClean="0"/>
              <a:t>c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/>
              <a:t>Producers get </a:t>
            </a:r>
            <a:r>
              <a:rPr lang="en-US" i="1" dirty="0" err="1"/>
              <a:t>p</a:t>
            </a:r>
            <a:r>
              <a:rPr lang="en-US" i="1" baseline="-25000" dirty="0" err="1"/>
              <a:t>r</a:t>
            </a:r>
            <a:r>
              <a:rPr lang="en-US" i="1" baseline="-25000" dirty="0"/>
              <a:t> </a:t>
            </a:r>
            <a:r>
              <a:rPr lang="en-US" dirty="0" smtClean="0"/>
              <a:t>(1-</a:t>
            </a:r>
            <a:r>
              <a:rPr lang="en-US" i="1" dirty="0" smtClean="0"/>
              <a:t> </a:t>
            </a:r>
            <a:r>
              <a:rPr lang="en-US" i="1" dirty="0" err="1" smtClean="0"/>
              <a:t>t</a:t>
            </a:r>
            <a:r>
              <a:rPr lang="en-US" i="1" baseline="-25000" dirty="0" err="1" smtClean="0"/>
              <a:t>p</a:t>
            </a:r>
            <a:r>
              <a:rPr lang="en-US" dirty="0" smtClean="0"/>
              <a:t>) </a:t>
            </a:r>
          </a:p>
          <a:p>
            <a:r>
              <a:rPr lang="en-US" dirty="0" smtClean="0"/>
              <a:t>If the local equilibrium price </a:t>
            </a:r>
            <a:r>
              <a:rPr lang="en-US" i="1" dirty="0" err="1" smtClean="0"/>
              <a:t>p</a:t>
            </a:r>
            <a:r>
              <a:rPr lang="en-US" sz="2800" i="1" baseline="30000" dirty="0" err="1" smtClean="0"/>
              <a:t>e</a:t>
            </a:r>
            <a:r>
              <a:rPr lang="en-US" dirty="0" smtClean="0"/>
              <a:t> falls within this “price band,” both buyers and sellers are better off not transacting with outside markets, given transaction costs</a:t>
            </a:r>
          </a:p>
          <a:p>
            <a:pPr lvl="1"/>
            <a:r>
              <a:rPr lang="en-US" i="1" dirty="0" smtClean="0"/>
              <a:t>…so the economy will be in autarky</a:t>
            </a:r>
          </a:p>
          <a:p>
            <a:pPr lvl="1"/>
            <a:r>
              <a:rPr lang="en-US" i="1" dirty="0" smtClean="0"/>
              <a:t>…with deadweight losses like with import tariffs</a:t>
            </a:r>
            <a:endParaRPr lang="en-US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060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129"/>
    </mc:Choice>
    <mc:Fallback xmlns="">
      <p:transition spd="slow" advTm="328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Village As Price Taker in the Regional Berry Market</a:t>
            </a:r>
            <a:endParaRPr lang="en-US" dirty="0"/>
          </a:p>
        </p:txBody>
      </p: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749300" y="2128838"/>
            <a:ext cx="3689351" cy="4041775"/>
            <a:chOff x="465138" y="2248041"/>
            <a:chExt cx="3688609" cy="4042597"/>
          </a:xfrm>
        </p:grpSpPr>
        <p:grpSp>
          <p:nvGrpSpPr>
            <p:cNvPr id="8" name="Group 34"/>
            <p:cNvGrpSpPr>
              <a:grpSpLocks/>
            </p:cNvGrpSpPr>
            <p:nvPr/>
          </p:nvGrpSpPr>
          <p:grpSpPr bwMode="auto">
            <a:xfrm>
              <a:off x="1071441" y="2248041"/>
              <a:ext cx="3019889" cy="3659932"/>
              <a:chOff x="1066646" y="2220453"/>
              <a:chExt cx="3019738" cy="3570674"/>
            </a:xfrm>
          </p:grpSpPr>
          <p:grpSp>
            <p:nvGrpSpPr>
              <p:cNvPr id="17" name="Group 11"/>
              <p:cNvGrpSpPr>
                <a:grpSpLocks/>
              </p:cNvGrpSpPr>
              <p:nvPr/>
            </p:nvGrpSpPr>
            <p:grpSpPr bwMode="auto">
              <a:xfrm>
                <a:off x="1066646" y="3007396"/>
                <a:ext cx="1087165" cy="2783731"/>
                <a:chOff x="1065955" y="3007728"/>
                <a:chExt cx="1087254" cy="2782971"/>
              </a:xfrm>
            </p:grpSpPr>
            <p:cxnSp>
              <p:nvCxnSpPr>
                <p:cNvPr id="21" name="Straight Connector 20"/>
                <p:cNvCxnSpPr/>
                <p:nvPr/>
              </p:nvCxnSpPr>
              <p:spPr bwMode="auto">
                <a:xfrm>
                  <a:off x="1065955" y="3007728"/>
                  <a:ext cx="0" cy="278297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 bwMode="auto">
                <a:xfrm flipH="1">
                  <a:off x="1065955" y="4736712"/>
                  <a:ext cx="1087254" cy="1393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" name="Straight Connector 17"/>
              <p:cNvCxnSpPr/>
              <p:nvPr/>
            </p:nvCxnSpPr>
            <p:spPr bwMode="auto">
              <a:xfrm flipV="1">
                <a:off x="1066646" y="5781831"/>
                <a:ext cx="2764731" cy="774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itle 1"/>
              <p:cNvSpPr txBox="1">
                <a:spLocks/>
              </p:cNvSpPr>
              <p:nvPr/>
            </p:nvSpPr>
            <p:spPr bwMode="auto">
              <a:xfrm>
                <a:off x="1095451" y="2220453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Village Berry Market</a:t>
                </a:r>
              </a:p>
            </p:txBody>
          </p:sp>
        </p:grpSp>
        <p:cxnSp>
          <p:nvCxnSpPr>
            <p:cNvPr id="9" name="Straight Connector 8"/>
            <p:cNvCxnSpPr/>
            <p:nvPr/>
          </p:nvCxnSpPr>
          <p:spPr bwMode="auto">
            <a:xfrm>
              <a:off x="2149137" y="4901292"/>
              <a:ext cx="19046" cy="962221"/>
            </a:xfrm>
            <a:prstGeom prst="line">
              <a:avLst/>
            </a:prstGeom>
            <a:ln w="254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30"/>
            <p:cNvSpPr txBox="1">
              <a:spLocks noChangeArrowheads="1"/>
            </p:cNvSpPr>
            <p:nvPr/>
          </p:nvSpPr>
          <p:spPr bwMode="auto">
            <a:xfrm>
              <a:off x="3126634" y="5920751"/>
              <a:ext cx="1027113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30"/>
            <p:cNvSpPr txBox="1">
              <a:spLocks noChangeArrowheads="1"/>
            </p:cNvSpPr>
            <p:nvPr/>
          </p:nvSpPr>
          <p:spPr bwMode="auto">
            <a:xfrm>
              <a:off x="1992760" y="5891733"/>
              <a:ext cx="517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 dirty="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sz="1400" baseline="-25000" dirty="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  <p:sp>
          <p:nvSpPr>
            <p:cNvPr id="13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081852" y="4052715"/>
              <a:ext cx="2117999" cy="14789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30"/>
            <p:cNvSpPr txBox="1">
              <a:spLocks noChangeArrowheads="1"/>
            </p:cNvSpPr>
            <p:nvPr/>
          </p:nvSpPr>
          <p:spPr bwMode="auto">
            <a:xfrm>
              <a:off x="749300" y="4661703"/>
              <a:ext cx="461963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  <p:sp>
          <p:nvSpPr>
            <p:cNvPr id="16" name="TextBox 30"/>
            <p:cNvSpPr txBox="1">
              <a:spLocks noChangeArrowheads="1"/>
            </p:cNvSpPr>
            <p:nvPr/>
          </p:nvSpPr>
          <p:spPr bwMode="auto">
            <a:xfrm>
              <a:off x="3217060" y="5356928"/>
              <a:ext cx="619125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</p:grpSp>
      <p:grpSp>
        <p:nvGrpSpPr>
          <p:cNvPr id="23" name="Group 25"/>
          <p:cNvGrpSpPr>
            <a:grpSpLocks/>
          </p:cNvGrpSpPr>
          <p:nvPr/>
        </p:nvGrpSpPr>
        <p:grpSpPr bwMode="auto">
          <a:xfrm>
            <a:off x="1355725" y="2117725"/>
            <a:ext cx="6916738" cy="4022725"/>
            <a:chOff x="-2199989" y="2246313"/>
            <a:chExt cx="6915830" cy="4022724"/>
          </a:xfrm>
        </p:grpSpPr>
        <p:grpSp>
          <p:nvGrpSpPr>
            <p:cNvPr id="24" name="Group 34"/>
            <p:cNvGrpSpPr>
              <a:grpSpLocks/>
            </p:cNvGrpSpPr>
            <p:nvPr/>
          </p:nvGrpSpPr>
          <p:grpSpPr bwMode="auto">
            <a:xfrm>
              <a:off x="-2199989" y="2246313"/>
              <a:ext cx="6840400" cy="3662362"/>
              <a:chOff x="-2204621" y="2218767"/>
              <a:chExt cx="6840059" cy="3573045"/>
            </a:xfrm>
          </p:grpSpPr>
          <p:grpSp>
            <p:nvGrpSpPr>
              <p:cNvPr id="31" name="Group 11"/>
              <p:cNvGrpSpPr>
                <a:grpSpLocks/>
              </p:cNvGrpSpPr>
              <p:nvPr/>
            </p:nvGrpSpPr>
            <p:grpSpPr bwMode="auto">
              <a:xfrm>
                <a:off x="-2204621" y="3007098"/>
                <a:ext cx="5476316" cy="2784714"/>
                <a:chOff x="-2205581" y="3007430"/>
                <a:chExt cx="5476766" cy="2783954"/>
              </a:xfrm>
            </p:grpSpPr>
            <p:cxnSp>
              <p:nvCxnSpPr>
                <p:cNvPr id="35" name="Straight Connector 34"/>
                <p:cNvCxnSpPr/>
                <p:nvPr/>
              </p:nvCxnSpPr>
              <p:spPr bwMode="auto">
                <a:xfrm>
                  <a:off x="1065933" y="3007431"/>
                  <a:ext cx="0" cy="278395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Connector 35"/>
                <p:cNvCxnSpPr/>
                <p:nvPr/>
              </p:nvCxnSpPr>
              <p:spPr bwMode="auto">
                <a:xfrm flipH="1">
                  <a:off x="-2205581" y="3965866"/>
                  <a:ext cx="5476333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auto">
              <a:xfrm flipV="1">
                <a:off x="1066624" y="5782519"/>
                <a:ext cx="3334733" cy="7743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itle 1"/>
              <p:cNvSpPr txBox="1">
                <a:spLocks/>
              </p:cNvSpPr>
              <p:nvPr/>
            </p:nvSpPr>
            <p:spPr bwMode="auto">
              <a:xfrm>
                <a:off x="1410385" y="2218767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Regional Berry Market</a:t>
                </a:r>
              </a:p>
            </p:txBody>
          </p:sp>
          <p:sp>
            <p:nvSpPr>
              <p:cNvPr id="34" name="TextBox 30"/>
              <p:cNvSpPr txBox="1">
                <a:spLocks noChangeArrowheads="1"/>
              </p:cNvSpPr>
              <p:nvPr/>
            </p:nvSpPr>
            <p:spPr bwMode="auto">
              <a:xfrm>
                <a:off x="4016560" y="3187945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>
                    <a:latin typeface="Times New Roman" pitchFamily="18" charset="0"/>
                    <a:cs typeface="Times New Roman" pitchFamily="18" charset="0"/>
                  </a:rPr>
                  <a:t>S</a:t>
                </a:r>
                <a:endParaRPr lang="en-US" baseline="-250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5" name="Straight Connector 24"/>
            <p:cNvCxnSpPr/>
            <p:nvPr/>
          </p:nvCxnSpPr>
          <p:spPr>
            <a:xfrm flipV="1">
              <a:off x="1501575" y="3429001"/>
              <a:ext cx="2565063" cy="19002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30"/>
            <p:cNvSpPr txBox="1">
              <a:spLocks noChangeArrowheads="1"/>
            </p:cNvSpPr>
            <p:nvPr/>
          </p:nvSpPr>
          <p:spPr bwMode="auto">
            <a:xfrm>
              <a:off x="3562748" y="5899150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2666647" y="3055938"/>
              <a:ext cx="1399991" cy="22732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30"/>
            <p:cNvSpPr txBox="1">
              <a:spLocks noChangeArrowheads="1"/>
            </p:cNvSpPr>
            <p:nvPr/>
          </p:nvSpPr>
          <p:spPr bwMode="auto">
            <a:xfrm>
              <a:off x="795014" y="3741399"/>
              <a:ext cx="461963" cy="307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 dirty="0" err="1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1400" baseline="-25000" dirty="0" err="1">
                  <a:latin typeface="Times New Roman" pitchFamily="18" charset="0"/>
                  <a:cs typeface="Times New Roman" pitchFamily="18" charset="0"/>
                </a:rPr>
                <a:t>r</a:t>
              </a:r>
              <a:endParaRPr lang="en-US" sz="1400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30"/>
            <p:cNvSpPr txBox="1">
              <a:spLocks noChangeArrowheads="1"/>
            </p:cNvSpPr>
            <p:nvPr/>
          </p:nvSpPr>
          <p:spPr bwMode="auto">
            <a:xfrm>
              <a:off x="4096716" y="5321978"/>
              <a:ext cx="619125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D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 bwMode="auto">
          <a:xfrm>
            <a:off x="3062563" y="3933145"/>
            <a:ext cx="0" cy="1846943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0"/>
          <p:cNvSpPr txBox="1">
            <a:spLocks noChangeArrowheads="1"/>
          </p:cNvSpPr>
          <p:nvPr/>
        </p:nvSpPr>
        <p:spPr bwMode="auto">
          <a:xfrm>
            <a:off x="2876779" y="5780049"/>
            <a:ext cx="517629" cy="30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Q*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Right Brace 38"/>
          <p:cNvSpPr/>
          <p:nvPr/>
        </p:nvSpPr>
        <p:spPr>
          <a:xfrm rot="5400000">
            <a:off x="2083461" y="5356452"/>
            <a:ext cx="256905" cy="1691551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0"/>
          <p:cNvSpPr txBox="1">
            <a:spLocks noChangeArrowheads="1"/>
          </p:cNvSpPr>
          <p:nvPr/>
        </p:nvSpPr>
        <p:spPr bwMode="auto">
          <a:xfrm>
            <a:off x="1355725" y="6266996"/>
            <a:ext cx="17019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Sales to Region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1" name="Straight Connector 40"/>
          <p:cNvCxnSpPr/>
          <p:nvPr/>
        </p:nvCxnSpPr>
        <p:spPr bwMode="auto">
          <a:xfrm flipV="1">
            <a:off x="2022475" y="3555662"/>
            <a:ext cx="1320800" cy="170690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30"/>
          <p:cNvSpPr txBox="1">
            <a:spLocks noChangeArrowheads="1"/>
          </p:cNvSpPr>
          <p:nvPr/>
        </p:nvSpPr>
        <p:spPr bwMode="auto">
          <a:xfrm>
            <a:off x="3391183" y="3232247"/>
            <a:ext cx="619033" cy="3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aseline="-25000" dirty="0" err="1">
                <a:latin typeface="Times New Roman" pitchFamily="18" charset="0"/>
                <a:cs typeface="Times New Roman" pitchFamily="18" charset="0"/>
              </a:rPr>
              <a:t>v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30"/>
          <p:cNvSpPr txBox="1">
            <a:spLocks noChangeArrowheads="1"/>
          </p:cNvSpPr>
          <p:nvPr/>
        </p:nvSpPr>
        <p:spPr bwMode="auto">
          <a:xfrm>
            <a:off x="1042988" y="3709988"/>
            <a:ext cx="461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4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61"/>
    </mc:Choice>
    <mc:Fallback xmlns="">
      <p:transition spd="slow" advTm="14566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High Transaction Costs Drive Village Berry Farmers Out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890" y="6240780"/>
            <a:ext cx="7661910" cy="6172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With high transaction costs: Village berry sales to the region are zero.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749300" y="2128838"/>
            <a:ext cx="3689350" cy="4041775"/>
            <a:chOff x="465138" y="2248041"/>
            <a:chExt cx="3688608" cy="4042597"/>
          </a:xfrm>
        </p:grpSpPr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1071441" y="2248041"/>
              <a:ext cx="3019889" cy="3659932"/>
              <a:chOff x="1066646" y="2220453"/>
              <a:chExt cx="3019738" cy="3570674"/>
            </a:xfrm>
          </p:grpSpPr>
          <p:grpSp>
            <p:nvGrpSpPr>
              <p:cNvPr id="13" name="Group 11"/>
              <p:cNvGrpSpPr>
                <a:grpSpLocks/>
              </p:cNvGrpSpPr>
              <p:nvPr/>
            </p:nvGrpSpPr>
            <p:grpSpPr bwMode="auto">
              <a:xfrm>
                <a:off x="1066646" y="3007396"/>
                <a:ext cx="1087165" cy="2783731"/>
                <a:chOff x="1065955" y="3007728"/>
                <a:chExt cx="1087254" cy="2782971"/>
              </a:xfrm>
            </p:grpSpPr>
            <p:cxnSp>
              <p:nvCxnSpPr>
                <p:cNvPr id="17" name="Straight Connector 16"/>
                <p:cNvCxnSpPr/>
                <p:nvPr/>
              </p:nvCxnSpPr>
              <p:spPr bwMode="auto">
                <a:xfrm>
                  <a:off x="1065955" y="3007728"/>
                  <a:ext cx="0" cy="278297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 bwMode="auto">
                <a:xfrm flipH="1">
                  <a:off x="1065955" y="4736712"/>
                  <a:ext cx="1087254" cy="1393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Straight Connector 13"/>
              <p:cNvCxnSpPr/>
              <p:nvPr/>
            </p:nvCxnSpPr>
            <p:spPr bwMode="auto">
              <a:xfrm flipV="1">
                <a:off x="1066646" y="5781831"/>
                <a:ext cx="2764731" cy="774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itle 1"/>
              <p:cNvSpPr txBox="1">
                <a:spLocks/>
              </p:cNvSpPr>
              <p:nvPr/>
            </p:nvSpPr>
            <p:spPr bwMode="auto">
              <a:xfrm>
                <a:off x="1095451" y="2220453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Village Berry Market</a:t>
                </a:r>
              </a:p>
            </p:txBody>
          </p:sp>
          <p:sp>
            <p:nvSpPr>
              <p:cNvPr id="16" name="TextBox 30"/>
              <p:cNvSpPr txBox="1">
                <a:spLocks noChangeArrowheads="1"/>
              </p:cNvSpPr>
              <p:nvPr/>
            </p:nvSpPr>
            <p:spPr bwMode="auto">
              <a:xfrm>
                <a:off x="3101593" y="3297171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en-US" baseline="-25000" dirty="0" err="1">
                    <a:latin typeface="Times New Roman" pitchFamily="18" charset="0"/>
                    <a:cs typeface="Times New Roman" pitchFamily="18" charset="0"/>
                  </a:rPr>
                  <a:t>v</a:t>
                </a:r>
                <a:endParaRPr lang="en-US" baseline="-25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7" name="Straight Connector 6"/>
            <p:cNvCxnSpPr/>
            <p:nvPr/>
          </p:nvCxnSpPr>
          <p:spPr bwMode="auto">
            <a:xfrm>
              <a:off x="2149137" y="4901292"/>
              <a:ext cx="0" cy="962221"/>
            </a:xfrm>
            <a:prstGeom prst="line">
              <a:avLst/>
            </a:prstGeom>
            <a:ln w="254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1738057" y="3675155"/>
              <a:ext cx="1320534" cy="17072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30"/>
            <p:cNvSpPr txBox="1">
              <a:spLocks noChangeArrowheads="1"/>
            </p:cNvSpPr>
            <p:nvPr/>
          </p:nvSpPr>
          <p:spPr bwMode="auto">
            <a:xfrm>
              <a:off x="3126634" y="5920751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30"/>
            <p:cNvSpPr txBox="1">
              <a:spLocks noChangeArrowheads="1"/>
            </p:cNvSpPr>
            <p:nvPr/>
          </p:nvSpPr>
          <p:spPr bwMode="auto">
            <a:xfrm>
              <a:off x="1992760" y="5906723"/>
              <a:ext cx="517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  <p:sp>
          <p:nvSpPr>
            <p:cNvPr id="11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30"/>
            <p:cNvSpPr txBox="1">
              <a:spLocks noChangeArrowheads="1"/>
            </p:cNvSpPr>
            <p:nvPr/>
          </p:nvSpPr>
          <p:spPr bwMode="auto">
            <a:xfrm>
              <a:off x="749300" y="4661703"/>
              <a:ext cx="461963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</p:grpSp>
      <p:grpSp>
        <p:nvGrpSpPr>
          <p:cNvPr id="19" name="Group 25"/>
          <p:cNvGrpSpPr>
            <a:grpSpLocks/>
          </p:cNvGrpSpPr>
          <p:nvPr/>
        </p:nvGrpSpPr>
        <p:grpSpPr bwMode="auto">
          <a:xfrm>
            <a:off x="1355725" y="2117725"/>
            <a:ext cx="6916738" cy="4022725"/>
            <a:chOff x="-2199989" y="2246313"/>
            <a:chExt cx="6915830" cy="4022724"/>
          </a:xfrm>
        </p:grpSpPr>
        <p:grpSp>
          <p:nvGrpSpPr>
            <p:cNvPr id="20" name="Group 34"/>
            <p:cNvGrpSpPr>
              <a:grpSpLocks/>
            </p:cNvGrpSpPr>
            <p:nvPr/>
          </p:nvGrpSpPr>
          <p:grpSpPr bwMode="auto">
            <a:xfrm>
              <a:off x="-2199989" y="2246313"/>
              <a:ext cx="6840400" cy="3662362"/>
              <a:chOff x="-2204621" y="2218767"/>
              <a:chExt cx="6840059" cy="3573045"/>
            </a:xfrm>
          </p:grpSpPr>
          <p:grpSp>
            <p:nvGrpSpPr>
              <p:cNvPr id="27" name="Group 11"/>
              <p:cNvGrpSpPr>
                <a:grpSpLocks/>
              </p:cNvGrpSpPr>
              <p:nvPr/>
            </p:nvGrpSpPr>
            <p:grpSpPr bwMode="auto">
              <a:xfrm>
                <a:off x="-2204621" y="3007098"/>
                <a:ext cx="5476316" cy="2784714"/>
                <a:chOff x="-2205581" y="3007430"/>
                <a:chExt cx="5476766" cy="2783954"/>
              </a:xfrm>
            </p:grpSpPr>
            <p:cxnSp>
              <p:nvCxnSpPr>
                <p:cNvPr id="31" name="Straight Connector 30"/>
                <p:cNvCxnSpPr/>
                <p:nvPr/>
              </p:nvCxnSpPr>
              <p:spPr bwMode="auto">
                <a:xfrm>
                  <a:off x="1065933" y="3007431"/>
                  <a:ext cx="0" cy="278395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Straight Connector 31"/>
                <p:cNvCxnSpPr/>
                <p:nvPr/>
              </p:nvCxnSpPr>
              <p:spPr bwMode="auto">
                <a:xfrm flipH="1">
                  <a:off x="-2205581" y="3965866"/>
                  <a:ext cx="5476333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" name="Straight Connector 27"/>
              <p:cNvCxnSpPr/>
              <p:nvPr/>
            </p:nvCxnSpPr>
            <p:spPr bwMode="auto">
              <a:xfrm flipV="1">
                <a:off x="1066624" y="5782519"/>
                <a:ext cx="3334733" cy="7743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itle 1"/>
              <p:cNvSpPr txBox="1">
                <a:spLocks/>
              </p:cNvSpPr>
              <p:nvPr/>
            </p:nvSpPr>
            <p:spPr bwMode="auto">
              <a:xfrm>
                <a:off x="1410385" y="2218767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Regional Berry Market</a:t>
                </a:r>
              </a:p>
            </p:txBody>
          </p:sp>
          <p:sp>
            <p:nvSpPr>
              <p:cNvPr id="30" name="TextBox 30"/>
              <p:cNvSpPr txBox="1">
                <a:spLocks noChangeArrowheads="1"/>
              </p:cNvSpPr>
              <p:nvPr/>
            </p:nvSpPr>
            <p:spPr bwMode="auto">
              <a:xfrm>
                <a:off x="4016560" y="3187945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>
                    <a:latin typeface="Times New Roman" pitchFamily="18" charset="0"/>
                    <a:cs typeface="Times New Roman" pitchFamily="18" charset="0"/>
                  </a:rPr>
                  <a:t>S</a:t>
                </a:r>
                <a:endParaRPr lang="en-US" baseline="-250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 flipV="1">
              <a:off x="1501575" y="3429001"/>
              <a:ext cx="2565063" cy="19002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30"/>
            <p:cNvSpPr txBox="1">
              <a:spLocks noChangeArrowheads="1"/>
            </p:cNvSpPr>
            <p:nvPr/>
          </p:nvSpPr>
          <p:spPr bwMode="auto">
            <a:xfrm>
              <a:off x="3562748" y="5899150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2666647" y="3055938"/>
              <a:ext cx="1399991" cy="22732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30"/>
            <p:cNvSpPr txBox="1">
              <a:spLocks noChangeArrowheads="1"/>
            </p:cNvSpPr>
            <p:nvPr/>
          </p:nvSpPr>
          <p:spPr bwMode="auto">
            <a:xfrm>
              <a:off x="4096716" y="5321978"/>
              <a:ext cx="619125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D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3" name="Straight Connector 32"/>
          <p:cNvCxnSpPr/>
          <p:nvPr/>
        </p:nvCxnSpPr>
        <p:spPr bwMode="auto">
          <a:xfrm>
            <a:off x="3067050" y="3908425"/>
            <a:ext cx="0" cy="189230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0"/>
          <p:cNvSpPr txBox="1">
            <a:spLocks noChangeArrowheads="1"/>
          </p:cNvSpPr>
          <p:nvPr/>
        </p:nvSpPr>
        <p:spPr bwMode="auto">
          <a:xfrm>
            <a:off x="2900363" y="5767388"/>
            <a:ext cx="517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400" baseline="-25000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cxnSp>
        <p:nvCxnSpPr>
          <p:cNvPr id="36" name="Straight Connector 35"/>
          <p:cNvCxnSpPr/>
          <p:nvPr/>
        </p:nvCxnSpPr>
        <p:spPr bwMode="auto">
          <a:xfrm flipH="1">
            <a:off x="1368425" y="5029200"/>
            <a:ext cx="65786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0"/>
          <p:cNvSpPr txBox="1">
            <a:spLocks noChangeArrowheads="1"/>
          </p:cNvSpPr>
          <p:nvPr/>
        </p:nvSpPr>
        <p:spPr bwMode="auto">
          <a:xfrm>
            <a:off x="1042988" y="3709988"/>
            <a:ext cx="461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ight Brace 37"/>
          <p:cNvSpPr/>
          <p:nvPr/>
        </p:nvSpPr>
        <p:spPr>
          <a:xfrm>
            <a:off x="3105150" y="3959225"/>
            <a:ext cx="238125" cy="1019175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TextBox 30"/>
          <p:cNvSpPr txBox="1">
            <a:spLocks noChangeArrowheads="1"/>
          </p:cNvSpPr>
          <p:nvPr/>
        </p:nvSpPr>
        <p:spPr bwMode="auto">
          <a:xfrm>
            <a:off x="3343275" y="4168775"/>
            <a:ext cx="1284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Times New Roman" pitchFamily="18" charset="0"/>
                <a:cs typeface="Times New Roman" pitchFamily="18" charset="0"/>
              </a:rPr>
              <a:t>Transaction cost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0"/>
          <p:cNvSpPr txBox="1">
            <a:spLocks noChangeArrowheads="1"/>
          </p:cNvSpPr>
          <p:nvPr/>
        </p:nvSpPr>
        <p:spPr bwMode="auto">
          <a:xfrm>
            <a:off x="884341" y="4854575"/>
            <a:ext cx="760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-t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30"/>
          <p:cNvSpPr txBox="1">
            <a:spLocks noChangeArrowheads="1"/>
          </p:cNvSpPr>
          <p:nvPr/>
        </p:nvSpPr>
        <p:spPr bwMode="auto">
          <a:xfrm>
            <a:off x="3502025" y="5237163"/>
            <a:ext cx="6191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aseline="-25000">
                <a:latin typeface="Times New Roman" pitchFamily="18" charset="0"/>
                <a:cs typeface="Times New Roman" pitchFamily="18" charset="0"/>
              </a:rPr>
              <a:t>v</a:t>
            </a: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366138" y="3933145"/>
            <a:ext cx="2118425" cy="14786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30"/>
          <p:cNvSpPr txBox="1">
            <a:spLocks noChangeArrowheads="1"/>
          </p:cNvSpPr>
          <p:nvPr/>
        </p:nvSpPr>
        <p:spPr bwMode="auto">
          <a:xfrm>
            <a:off x="4351121" y="3612811"/>
            <a:ext cx="462024" cy="3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4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569"/>
    </mc:Choice>
    <mc:Fallback xmlns="">
      <p:transition spd="slow" advTm="12456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High Transaction Costs Drive Village Berry Farmers Out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1243" y="6240780"/>
            <a:ext cx="7661910" cy="6172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The lost producer surplus is A+B, and the gain in consumer surplus is B.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749300" y="2128838"/>
            <a:ext cx="3689350" cy="4041775"/>
            <a:chOff x="465138" y="2248041"/>
            <a:chExt cx="3688608" cy="4042597"/>
          </a:xfrm>
        </p:grpSpPr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1071441" y="2248041"/>
              <a:ext cx="3019889" cy="3659932"/>
              <a:chOff x="1066646" y="2220453"/>
              <a:chExt cx="3019738" cy="3570674"/>
            </a:xfrm>
          </p:grpSpPr>
          <p:grpSp>
            <p:nvGrpSpPr>
              <p:cNvPr id="13" name="Group 11"/>
              <p:cNvGrpSpPr>
                <a:grpSpLocks/>
              </p:cNvGrpSpPr>
              <p:nvPr/>
            </p:nvGrpSpPr>
            <p:grpSpPr bwMode="auto">
              <a:xfrm>
                <a:off x="1066646" y="3007396"/>
                <a:ext cx="1087165" cy="2783731"/>
                <a:chOff x="1065955" y="3007728"/>
                <a:chExt cx="1087254" cy="2782971"/>
              </a:xfrm>
            </p:grpSpPr>
            <p:cxnSp>
              <p:nvCxnSpPr>
                <p:cNvPr id="17" name="Straight Connector 16"/>
                <p:cNvCxnSpPr/>
                <p:nvPr/>
              </p:nvCxnSpPr>
              <p:spPr bwMode="auto">
                <a:xfrm>
                  <a:off x="1065955" y="3007728"/>
                  <a:ext cx="0" cy="278297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 bwMode="auto">
                <a:xfrm flipH="1">
                  <a:off x="1065955" y="4736712"/>
                  <a:ext cx="1087254" cy="1393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Straight Connector 13"/>
              <p:cNvCxnSpPr/>
              <p:nvPr/>
            </p:nvCxnSpPr>
            <p:spPr bwMode="auto">
              <a:xfrm flipV="1">
                <a:off x="1066646" y="5781831"/>
                <a:ext cx="2764731" cy="774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itle 1"/>
              <p:cNvSpPr txBox="1">
                <a:spLocks/>
              </p:cNvSpPr>
              <p:nvPr/>
            </p:nvSpPr>
            <p:spPr bwMode="auto">
              <a:xfrm>
                <a:off x="1095451" y="2220453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Village Berry Market</a:t>
                </a:r>
              </a:p>
            </p:txBody>
          </p:sp>
          <p:sp>
            <p:nvSpPr>
              <p:cNvPr id="16" name="TextBox 30"/>
              <p:cNvSpPr txBox="1">
                <a:spLocks noChangeArrowheads="1"/>
              </p:cNvSpPr>
              <p:nvPr/>
            </p:nvSpPr>
            <p:spPr bwMode="auto">
              <a:xfrm>
                <a:off x="3101593" y="3297171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en-US" baseline="-25000" dirty="0" err="1">
                    <a:latin typeface="Times New Roman" pitchFamily="18" charset="0"/>
                    <a:cs typeface="Times New Roman" pitchFamily="18" charset="0"/>
                  </a:rPr>
                  <a:t>v</a:t>
                </a:r>
                <a:endParaRPr lang="en-US" baseline="-25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7" name="Straight Connector 6"/>
            <p:cNvCxnSpPr/>
            <p:nvPr/>
          </p:nvCxnSpPr>
          <p:spPr bwMode="auto">
            <a:xfrm>
              <a:off x="2149137" y="4901292"/>
              <a:ext cx="0" cy="962221"/>
            </a:xfrm>
            <a:prstGeom prst="line">
              <a:avLst/>
            </a:prstGeom>
            <a:ln w="254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1738057" y="3675155"/>
              <a:ext cx="1320534" cy="17072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30"/>
            <p:cNvSpPr txBox="1">
              <a:spLocks noChangeArrowheads="1"/>
            </p:cNvSpPr>
            <p:nvPr/>
          </p:nvSpPr>
          <p:spPr bwMode="auto">
            <a:xfrm>
              <a:off x="3126634" y="5920751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30"/>
            <p:cNvSpPr txBox="1">
              <a:spLocks noChangeArrowheads="1"/>
            </p:cNvSpPr>
            <p:nvPr/>
          </p:nvSpPr>
          <p:spPr bwMode="auto">
            <a:xfrm>
              <a:off x="1992760" y="5906723"/>
              <a:ext cx="517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  <p:sp>
          <p:nvSpPr>
            <p:cNvPr id="11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30"/>
            <p:cNvSpPr txBox="1">
              <a:spLocks noChangeArrowheads="1"/>
            </p:cNvSpPr>
            <p:nvPr/>
          </p:nvSpPr>
          <p:spPr bwMode="auto">
            <a:xfrm>
              <a:off x="749300" y="4661703"/>
              <a:ext cx="461963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</p:grpSp>
      <p:grpSp>
        <p:nvGrpSpPr>
          <p:cNvPr id="19" name="Group 25"/>
          <p:cNvGrpSpPr>
            <a:grpSpLocks/>
          </p:cNvGrpSpPr>
          <p:nvPr/>
        </p:nvGrpSpPr>
        <p:grpSpPr bwMode="auto">
          <a:xfrm>
            <a:off x="1355725" y="2117725"/>
            <a:ext cx="6916738" cy="4022725"/>
            <a:chOff x="-2199989" y="2246313"/>
            <a:chExt cx="6915830" cy="4022724"/>
          </a:xfrm>
        </p:grpSpPr>
        <p:grpSp>
          <p:nvGrpSpPr>
            <p:cNvPr id="20" name="Group 34"/>
            <p:cNvGrpSpPr>
              <a:grpSpLocks/>
            </p:cNvGrpSpPr>
            <p:nvPr/>
          </p:nvGrpSpPr>
          <p:grpSpPr bwMode="auto">
            <a:xfrm>
              <a:off x="-2199989" y="2246313"/>
              <a:ext cx="6840400" cy="3662362"/>
              <a:chOff x="-2204621" y="2218767"/>
              <a:chExt cx="6840059" cy="3573045"/>
            </a:xfrm>
          </p:grpSpPr>
          <p:grpSp>
            <p:nvGrpSpPr>
              <p:cNvPr id="27" name="Group 11"/>
              <p:cNvGrpSpPr>
                <a:grpSpLocks/>
              </p:cNvGrpSpPr>
              <p:nvPr/>
            </p:nvGrpSpPr>
            <p:grpSpPr bwMode="auto">
              <a:xfrm>
                <a:off x="-2204621" y="3007098"/>
                <a:ext cx="5476316" cy="2784714"/>
                <a:chOff x="-2205581" y="3007430"/>
                <a:chExt cx="5476766" cy="2783954"/>
              </a:xfrm>
            </p:grpSpPr>
            <p:cxnSp>
              <p:nvCxnSpPr>
                <p:cNvPr id="31" name="Straight Connector 30"/>
                <p:cNvCxnSpPr/>
                <p:nvPr/>
              </p:nvCxnSpPr>
              <p:spPr bwMode="auto">
                <a:xfrm>
                  <a:off x="1065933" y="3007431"/>
                  <a:ext cx="0" cy="278395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Straight Connector 31"/>
                <p:cNvCxnSpPr/>
                <p:nvPr/>
              </p:nvCxnSpPr>
              <p:spPr bwMode="auto">
                <a:xfrm flipH="1">
                  <a:off x="-2205581" y="3965866"/>
                  <a:ext cx="5476333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" name="Straight Connector 27"/>
              <p:cNvCxnSpPr/>
              <p:nvPr/>
            </p:nvCxnSpPr>
            <p:spPr bwMode="auto">
              <a:xfrm flipV="1">
                <a:off x="1066624" y="5782519"/>
                <a:ext cx="3334733" cy="7743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itle 1"/>
              <p:cNvSpPr txBox="1">
                <a:spLocks/>
              </p:cNvSpPr>
              <p:nvPr/>
            </p:nvSpPr>
            <p:spPr bwMode="auto">
              <a:xfrm>
                <a:off x="1410385" y="2218767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Regional Berry Market</a:t>
                </a:r>
              </a:p>
            </p:txBody>
          </p:sp>
          <p:sp>
            <p:nvSpPr>
              <p:cNvPr id="30" name="TextBox 30"/>
              <p:cNvSpPr txBox="1">
                <a:spLocks noChangeArrowheads="1"/>
              </p:cNvSpPr>
              <p:nvPr/>
            </p:nvSpPr>
            <p:spPr bwMode="auto">
              <a:xfrm>
                <a:off x="4016560" y="3187945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>
                    <a:latin typeface="Times New Roman" pitchFamily="18" charset="0"/>
                    <a:cs typeface="Times New Roman" pitchFamily="18" charset="0"/>
                  </a:rPr>
                  <a:t>S</a:t>
                </a:r>
                <a:endParaRPr lang="en-US" baseline="-250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 flipV="1">
              <a:off x="1501575" y="3429001"/>
              <a:ext cx="2565063" cy="19002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30"/>
            <p:cNvSpPr txBox="1">
              <a:spLocks noChangeArrowheads="1"/>
            </p:cNvSpPr>
            <p:nvPr/>
          </p:nvSpPr>
          <p:spPr bwMode="auto">
            <a:xfrm>
              <a:off x="3562748" y="5899150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2666647" y="3055938"/>
              <a:ext cx="1399991" cy="22732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30"/>
            <p:cNvSpPr txBox="1">
              <a:spLocks noChangeArrowheads="1"/>
            </p:cNvSpPr>
            <p:nvPr/>
          </p:nvSpPr>
          <p:spPr bwMode="auto">
            <a:xfrm>
              <a:off x="4096716" y="5321978"/>
              <a:ext cx="619125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D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3" name="Straight Connector 32"/>
          <p:cNvCxnSpPr/>
          <p:nvPr/>
        </p:nvCxnSpPr>
        <p:spPr bwMode="auto">
          <a:xfrm>
            <a:off x="3067050" y="3908425"/>
            <a:ext cx="0" cy="189230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0"/>
          <p:cNvSpPr txBox="1">
            <a:spLocks noChangeArrowheads="1"/>
          </p:cNvSpPr>
          <p:nvPr/>
        </p:nvSpPr>
        <p:spPr bwMode="auto">
          <a:xfrm>
            <a:off x="2128846" y="3958542"/>
            <a:ext cx="598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0"/>
          <p:cNvSpPr txBox="1">
            <a:spLocks noChangeArrowheads="1"/>
          </p:cNvSpPr>
          <p:nvPr/>
        </p:nvSpPr>
        <p:spPr bwMode="auto">
          <a:xfrm>
            <a:off x="2900363" y="5767388"/>
            <a:ext cx="517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400" baseline="-25000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cxnSp>
        <p:nvCxnSpPr>
          <p:cNvPr id="36" name="Straight Connector 35"/>
          <p:cNvCxnSpPr/>
          <p:nvPr/>
        </p:nvCxnSpPr>
        <p:spPr bwMode="auto">
          <a:xfrm flipH="1">
            <a:off x="1368425" y="5029200"/>
            <a:ext cx="65786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0"/>
          <p:cNvSpPr txBox="1">
            <a:spLocks noChangeArrowheads="1"/>
          </p:cNvSpPr>
          <p:nvPr/>
        </p:nvSpPr>
        <p:spPr bwMode="auto">
          <a:xfrm>
            <a:off x="1042988" y="3709988"/>
            <a:ext cx="461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ight Brace 37"/>
          <p:cNvSpPr/>
          <p:nvPr/>
        </p:nvSpPr>
        <p:spPr>
          <a:xfrm>
            <a:off x="3105150" y="3959225"/>
            <a:ext cx="238125" cy="1019175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TextBox 30"/>
          <p:cNvSpPr txBox="1">
            <a:spLocks noChangeArrowheads="1"/>
          </p:cNvSpPr>
          <p:nvPr/>
        </p:nvSpPr>
        <p:spPr bwMode="auto">
          <a:xfrm>
            <a:off x="3343275" y="4168775"/>
            <a:ext cx="1284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Times New Roman" pitchFamily="18" charset="0"/>
                <a:cs typeface="Times New Roman" pitchFamily="18" charset="0"/>
              </a:rPr>
              <a:t>Transaction cost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30"/>
          <p:cNvSpPr txBox="1">
            <a:spLocks noChangeArrowheads="1"/>
          </p:cNvSpPr>
          <p:nvPr/>
        </p:nvSpPr>
        <p:spPr bwMode="auto">
          <a:xfrm>
            <a:off x="3502025" y="5237163"/>
            <a:ext cx="6191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aseline="-25000">
                <a:latin typeface="Times New Roman" pitchFamily="18" charset="0"/>
                <a:cs typeface="Times New Roman" pitchFamily="18" charset="0"/>
              </a:rPr>
              <a:t>v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384300" y="3959225"/>
            <a:ext cx="439738" cy="29210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1384300" y="3908425"/>
            <a:ext cx="915988" cy="606425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1753059" y="4514850"/>
            <a:ext cx="265113" cy="19685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022475" y="4017963"/>
            <a:ext cx="877888" cy="676275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451100" y="3944938"/>
            <a:ext cx="180975" cy="16033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 bwMode="auto">
          <a:xfrm>
            <a:off x="1366138" y="3933145"/>
            <a:ext cx="2118425" cy="14786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30"/>
          <p:cNvSpPr txBox="1">
            <a:spLocks noChangeArrowheads="1"/>
          </p:cNvSpPr>
          <p:nvPr/>
        </p:nvSpPr>
        <p:spPr bwMode="auto">
          <a:xfrm>
            <a:off x="1534884" y="4241920"/>
            <a:ext cx="598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2022475" y="4186915"/>
            <a:ext cx="180975" cy="16033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30"/>
          <p:cNvSpPr txBox="1">
            <a:spLocks noChangeArrowheads="1"/>
          </p:cNvSpPr>
          <p:nvPr/>
        </p:nvSpPr>
        <p:spPr bwMode="auto">
          <a:xfrm>
            <a:off x="4351121" y="3612811"/>
            <a:ext cx="462024" cy="3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Box 30"/>
          <p:cNvSpPr txBox="1">
            <a:spLocks noChangeArrowheads="1"/>
          </p:cNvSpPr>
          <p:nvPr/>
        </p:nvSpPr>
        <p:spPr bwMode="auto">
          <a:xfrm>
            <a:off x="884341" y="4854575"/>
            <a:ext cx="760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-t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89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226"/>
    </mc:Choice>
    <mc:Fallback xmlns="">
      <p:transition spd="slow" advTm="15822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High Transaction Costs Drive Village Berry Farmers Out of the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890" y="6240780"/>
            <a:ext cx="7661910" cy="61722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Consumers face transaction costs, too. In this case it doesn’t change the outcome—why?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749300" y="2128838"/>
            <a:ext cx="3689350" cy="4041775"/>
            <a:chOff x="465138" y="2248041"/>
            <a:chExt cx="3688608" cy="4042597"/>
          </a:xfrm>
        </p:grpSpPr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1071441" y="2248041"/>
              <a:ext cx="3019889" cy="3659932"/>
              <a:chOff x="1066646" y="2220453"/>
              <a:chExt cx="3019738" cy="3570674"/>
            </a:xfrm>
          </p:grpSpPr>
          <p:grpSp>
            <p:nvGrpSpPr>
              <p:cNvPr id="13" name="Group 11"/>
              <p:cNvGrpSpPr>
                <a:grpSpLocks/>
              </p:cNvGrpSpPr>
              <p:nvPr/>
            </p:nvGrpSpPr>
            <p:grpSpPr bwMode="auto">
              <a:xfrm>
                <a:off x="1066646" y="3007396"/>
                <a:ext cx="1087165" cy="2783731"/>
                <a:chOff x="1065955" y="3007728"/>
                <a:chExt cx="1087254" cy="2782971"/>
              </a:xfrm>
            </p:grpSpPr>
            <p:cxnSp>
              <p:nvCxnSpPr>
                <p:cNvPr id="17" name="Straight Connector 16"/>
                <p:cNvCxnSpPr/>
                <p:nvPr/>
              </p:nvCxnSpPr>
              <p:spPr bwMode="auto">
                <a:xfrm>
                  <a:off x="1065955" y="3007728"/>
                  <a:ext cx="0" cy="278297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 bwMode="auto">
                <a:xfrm flipH="1">
                  <a:off x="1065955" y="4736712"/>
                  <a:ext cx="1087254" cy="1393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Straight Connector 13"/>
              <p:cNvCxnSpPr/>
              <p:nvPr/>
            </p:nvCxnSpPr>
            <p:spPr bwMode="auto">
              <a:xfrm flipV="1">
                <a:off x="1066646" y="5781831"/>
                <a:ext cx="2764731" cy="7746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itle 1"/>
              <p:cNvSpPr txBox="1">
                <a:spLocks/>
              </p:cNvSpPr>
              <p:nvPr/>
            </p:nvSpPr>
            <p:spPr bwMode="auto">
              <a:xfrm>
                <a:off x="1095451" y="2220453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Village Berry Market</a:t>
                </a:r>
              </a:p>
            </p:txBody>
          </p:sp>
          <p:sp>
            <p:nvSpPr>
              <p:cNvPr id="16" name="TextBox 30"/>
              <p:cNvSpPr txBox="1">
                <a:spLocks noChangeArrowheads="1"/>
              </p:cNvSpPr>
              <p:nvPr/>
            </p:nvSpPr>
            <p:spPr bwMode="auto">
              <a:xfrm>
                <a:off x="3101593" y="3297171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en-US" baseline="-25000" dirty="0" err="1">
                    <a:latin typeface="Times New Roman" pitchFamily="18" charset="0"/>
                    <a:cs typeface="Times New Roman" pitchFamily="18" charset="0"/>
                  </a:rPr>
                  <a:t>v</a:t>
                </a:r>
                <a:endParaRPr lang="en-US" baseline="-25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7" name="Straight Connector 6"/>
            <p:cNvCxnSpPr/>
            <p:nvPr/>
          </p:nvCxnSpPr>
          <p:spPr bwMode="auto">
            <a:xfrm>
              <a:off x="2149137" y="4901292"/>
              <a:ext cx="0" cy="962221"/>
            </a:xfrm>
            <a:prstGeom prst="line">
              <a:avLst/>
            </a:prstGeom>
            <a:ln w="254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1738057" y="3675155"/>
              <a:ext cx="1320534" cy="170724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30"/>
            <p:cNvSpPr txBox="1">
              <a:spLocks noChangeArrowheads="1"/>
            </p:cNvSpPr>
            <p:nvPr/>
          </p:nvSpPr>
          <p:spPr bwMode="auto">
            <a:xfrm>
              <a:off x="3126634" y="5920751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30"/>
            <p:cNvSpPr txBox="1">
              <a:spLocks noChangeArrowheads="1"/>
            </p:cNvSpPr>
            <p:nvPr/>
          </p:nvSpPr>
          <p:spPr bwMode="auto">
            <a:xfrm>
              <a:off x="1992760" y="5906723"/>
              <a:ext cx="517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  <p:sp>
          <p:nvSpPr>
            <p:cNvPr id="11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30"/>
            <p:cNvSpPr txBox="1">
              <a:spLocks noChangeArrowheads="1"/>
            </p:cNvSpPr>
            <p:nvPr/>
          </p:nvSpPr>
          <p:spPr bwMode="auto">
            <a:xfrm>
              <a:off x="749300" y="4661703"/>
              <a:ext cx="461963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1400" baseline="-25000">
                  <a:latin typeface="Times New Roman" pitchFamily="18" charset="0"/>
                  <a:cs typeface="Times New Roman" pitchFamily="18" charset="0"/>
                </a:rPr>
                <a:t>v</a:t>
              </a:r>
            </a:p>
          </p:txBody>
        </p:sp>
      </p:grpSp>
      <p:grpSp>
        <p:nvGrpSpPr>
          <p:cNvPr id="19" name="Group 25"/>
          <p:cNvGrpSpPr>
            <a:grpSpLocks/>
          </p:cNvGrpSpPr>
          <p:nvPr/>
        </p:nvGrpSpPr>
        <p:grpSpPr bwMode="auto">
          <a:xfrm>
            <a:off x="1355725" y="2117725"/>
            <a:ext cx="6916738" cy="4022725"/>
            <a:chOff x="-2199989" y="2246313"/>
            <a:chExt cx="6915830" cy="4022724"/>
          </a:xfrm>
        </p:grpSpPr>
        <p:grpSp>
          <p:nvGrpSpPr>
            <p:cNvPr id="20" name="Group 34"/>
            <p:cNvGrpSpPr>
              <a:grpSpLocks/>
            </p:cNvGrpSpPr>
            <p:nvPr/>
          </p:nvGrpSpPr>
          <p:grpSpPr bwMode="auto">
            <a:xfrm>
              <a:off x="-2199989" y="2246313"/>
              <a:ext cx="6840400" cy="3662362"/>
              <a:chOff x="-2204621" y="2218767"/>
              <a:chExt cx="6840059" cy="3573045"/>
            </a:xfrm>
          </p:grpSpPr>
          <p:grpSp>
            <p:nvGrpSpPr>
              <p:cNvPr id="27" name="Group 11"/>
              <p:cNvGrpSpPr>
                <a:grpSpLocks/>
              </p:cNvGrpSpPr>
              <p:nvPr/>
            </p:nvGrpSpPr>
            <p:grpSpPr bwMode="auto">
              <a:xfrm>
                <a:off x="-2204621" y="3007098"/>
                <a:ext cx="5476316" cy="2784714"/>
                <a:chOff x="-2205581" y="3007430"/>
                <a:chExt cx="5476766" cy="2783954"/>
              </a:xfrm>
            </p:grpSpPr>
            <p:cxnSp>
              <p:nvCxnSpPr>
                <p:cNvPr id="31" name="Straight Connector 30"/>
                <p:cNvCxnSpPr/>
                <p:nvPr/>
              </p:nvCxnSpPr>
              <p:spPr bwMode="auto">
                <a:xfrm>
                  <a:off x="1065933" y="3007431"/>
                  <a:ext cx="0" cy="278395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Straight Connector 31"/>
                <p:cNvCxnSpPr/>
                <p:nvPr/>
              </p:nvCxnSpPr>
              <p:spPr bwMode="auto">
                <a:xfrm flipH="1">
                  <a:off x="-2205581" y="3965866"/>
                  <a:ext cx="5476333" cy="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" name="Straight Connector 27"/>
              <p:cNvCxnSpPr/>
              <p:nvPr/>
            </p:nvCxnSpPr>
            <p:spPr bwMode="auto">
              <a:xfrm flipV="1">
                <a:off x="1066624" y="5782519"/>
                <a:ext cx="3334733" cy="7743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itle 1"/>
              <p:cNvSpPr txBox="1">
                <a:spLocks/>
              </p:cNvSpPr>
              <p:nvPr/>
            </p:nvSpPr>
            <p:spPr bwMode="auto">
              <a:xfrm>
                <a:off x="1410385" y="2218767"/>
                <a:ext cx="2990933" cy="788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>
                    <a:solidFill>
                      <a:schemeClr val="tx2"/>
                    </a:solidFill>
                    <a:latin typeface="Times New Roman" pitchFamily="18" charset="0"/>
                    <a:cs typeface="Times New Roman" pitchFamily="18" charset="0"/>
                  </a:rPr>
                  <a:t>Regional Berry Market</a:t>
                </a:r>
              </a:p>
            </p:txBody>
          </p:sp>
          <p:sp>
            <p:nvSpPr>
              <p:cNvPr id="30" name="TextBox 30"/>
              <p:cNvSpPr txBox="1">
                <a:spLocks noChangeArrowheads="1"/>
              </p:cNvSpPr>
              <p:nvPr/>
            </p:nvSpPr>
            <p:spPr bwMode="auto">
              <a:xfrm>
                <a:off x="4016560" y="3187945"/>
                <a:ext cx="61887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ysDot"/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en-US">
                    <a:latin typeface="Times New Roman" pitchFamily="18" charset="0"/>
                    <a:cs typeface="Times New Roman" pitchFamily="18" charset="0"/>
                  </a:rPr>
                  <a:t>S</a:t>
                </a:r>
                <a:endParaRPr lang="en-US" baseline="-250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 flipV="1">
              <a:off x="1501575" y="3429001"/>
              <a:ext cx="2565063" cy="190023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30"/>
            <p:cNvSpPr txBox="1">
              <a:spLocks noChangeArrowheads="1"/>
            </p:cNvSpPr>
            <p:nvPr/>
          </p:nvSpPr>
          <p:spPr bwMode="auto">
            <a:xfrm>
              <a:off x="3562748" y="5899150"/>
              <a:ext cx="1027112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Quantity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30"/>
            <p:cNvSpPr txBox="1">
              <a:spLocks noChangeArrowheads="1"/>
            </p:cNvSpPr>
            <p:nvPr/>
          </p:nvSpPr>
          <p:spPr bwMode="auto">
            <a:xfrm>
              <a:off x="465138" y="2871788"/>
              <a:ext cx="928687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Price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2666647" y="3055938"/>
              <a:ext cx="1399991" cy="227329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30"/>
            <p:cNvSpPr txBox="1">
              <a:spLocks noChangeArrowheads="1"/>
            </p:cNvSpPr>
            <p:nvPr/>
          </p:nvSpPr>
          <p:spPr bwMode="auto">
            <a:xfrm>
              <a:off x="4096716" y="5321978"/>
              <a:ext cx="619125" cy="379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>
                  <a:latin typeface="Times New Roman" pitchFamily="18" charset="0"/>
                  <a:cs typeface="Times New Roman" pitchFamily="18" charset="0"/>
                </a:rPr>
                <a:t>D</a:t>
              </a:r>
              <a:endParaRPr lang="en-US" baseline="-250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3" name="Straight Connector 32"/>
          <p:cNvCxnSpPr/>
          <p:nvPr/>
        </p:nvCxnSpPr>
        <p:spPr bwMode="auto">
          <a:xfrm>
            <a:off x="3067050" y="3908425"/>
            <a:ext cx="0" cy="189230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0"/>
          <p:cNvSpPr txBox="1">
            <a:spLocks noChangeArrowheads="1"/>
          </p:cNvSpPr>
          <p:nvPr/>
        </p:nvSpPr>
        <p:spPr bwMode="auto">
          <a:xfrm>
            <a:off x="2128846" y="3958542"/>
            <a:ext cx="598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0"/>
          <p:cNvSpPr txBox="1">
            <a:spLocks noChangeArrowheads="1"/>
          </p:cNvSpPr>
          <p:nvPr/>
        </p:nvSpPr>
        <p:spPr bwMode="auto">
          <a:xfrm>
            <a:off x="2900363" y="5767388"/>
            <a:ext cx="517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1400" baseline="-25000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cxnSp>
        <p:nvCxnSpPr>
          <p:cNvPr id="36" name="Straight Connector 35"/>
          <p:cNvCxnSpPr/>
          <p:nvPr/>
        </p:nvCxnSpPr>
        <p:spPr bwMode="auto">
          <a:xfrm flipH="1">
            <a:off x="1368425" y="5029200"/>
            <a:ext cx="65786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0"/>
          <p:cNvSpPr txBox="1">
            <a:spLocks noChangeArrowheads="1"/>
          </p:cNvSpPr>
          <p:nvPr/>
        </p:nvSpPr>
        <p:spPr bwMode="auto">
          <a:xfrm>
            <a:off x="1042988" y="3709988"/>
            <a:ext cx="461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Right Brace 37"/>
          <p:cNvSpPr/>
          <p:nvPr/>
        </p:nvSpPr>
        <p:spPr>
          <a:xfrm>
            <a:off x="3105150" y="3959225"/>
            <a:ext cx="238125" cy="1019175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TextBox 30"/>
          <p:cNvSpPr txBox="1">
            <a:spLocks noChangeArrowheads="1"/>
          </p:cNvSpPr>
          <p:nvPr/>
        </p:nvSpPr>
        <p:spPr bwMode="auto">
          <a:xfrm>
            <a:off x="3343275" y="4168775"/>
            <a:ext cx="1284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>
                <a:latin typeface="Times New Roman" pitchFamily="18" charset="0"/>
                <a:cs typeface="Times New Roman" pitchFamily="18" charset="0"/>
              </a:rPr>
              <a:t>Transaction cost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30"/>
          <p:cNvSpPr txBox="1">
            <a:spLocks noChangeArrowheads="1"/>
          </p:cNvSpPr>
          <p:nvPr/>
        </p:nvSpPr>
        <p:spPr bwMode="auto">
          <a:xfrm>
            <a:off x="3502025" y="5237163"/>
            <a:ext cx="6191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aseline="-25000">
                <a:latin typeface="Times New Roman" pitchFamily="18" charset="0"/>
                <a:cs typeface="Times New Roman" pitchFamily="18" charset="0"/>
              </a:rPr>
              <a:t>v</a:t>
            </a:r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1384300" y="3959225"/>
            <a:ext cx="439738" cy="29210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1384300" y="3908425"/>
            <a:ext cx="915988" cy="606425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1753059" y="4514850"/>
            <a:ext cx="265113" cy="19685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022475" y="4017963"/>
            <a:ext cx="877888" cy="676275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451100" y="3944938"/>
            <a:ext cx="180975" cy="16033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 bwMode="auto">
          <a:xfrm flipH="1">
            <a:off x="1355726" y="3639157"/>
            <a:ext cx="6607174" cy="19121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ight Brace 48"/>
          <p:cNvSpPr/>
          <p:nvPr/>
        </p:nvSpPr>
        <p:spPr>
          <a:xfrm flipH="1">
            <a:off x="2795918" y="3660042"/>
            <a:ext cx="274205" cy="212541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0" name="TextBox 30"/>
          <p:cNvSpPr txBox="1">
            <a:spLocks noChangeArrowheads="1"/>
          </p:cNvSpPr>
          <p:nvPr/>
        </p:nvSpPr>
        <p:spPr bwMode="auto">
          <a:xfrm>
            <a:off x="2579919" y="3592964"/>
            <a:ext cx="334074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366138" y="3933145"/>
            <a:ext cx="2118425" cy="14786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30"/>
          <p:cNvSpPr txBox="1">
            <a:spLocks noChangeArrowheads="1"/>
          </p:cNvSpPr>
          <p:nvPr/>
        </p:nvSpPr>
        <p:spPr bwMode="auto">
          <a:xfrm>
            <a:off x="1534884" y="4241920"/>
            <a:ext cx="5984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sz="2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2022475" y="4186915"/>
            <a:ext cx="180975" cy="16033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30"/>
          <p:cNvSpPr txBox="1">
            <a:spLocks noChangeArrowheads="1"/>
          </p:cNvSpPr>
          <p:nvPr/>
        </p:nvSpPr>
        <p:spPr bwMode="auto">
          <a:xfrm>
            <a:off x="4351121" y="3612811"/>
            <a:ext cx="462024" cy="3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30"/>
          <p:cNvSpPr txBox="1">
            <a:spLocks noChangeArrowheads="1"/>
          </p:cNvSpPr>
          <p:nvPr/>
        </p:nvSpPr>
        <p:spPr bwMode="auto">
          <a:xfrm>
            <a:off x="884341" y="4854575"/>
            <a:ext cx="760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-t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30"/>
          <p:cNvSpPr txBox="1">
            <a:spLocks noChangeArrowheads="1"/>
          </p:cNvSpPr>
          <p:nvPr/>
        </p:nvSpPr>
        <p:spPr bwMode="auto">
          <a:xfrm>
            <a:off x="902256" y="3473739"/>
            <a:ext cx="60801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1400" baseline="-25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89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30"/>
    </mc:Choice>
    <mc:Fallback xmlns="">
      <p:transition spd="slow" advTm="13223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Imperfect Information Causes High Transaction 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382000" cy="51054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Von Hayek: Prices convey information (</a:t>
            </a:r>
            <a:r>
              <a:rPr lang="en-US" dirty="0"/>
              <a:t>see “All in One Price” box)</a:t>
            </a:r>
          </a:p>
          <a:p>
            <a:r>
              <a:rPr lang="en-US" dirty="0" smtClean="0"/>
              <a:t>George </a:t>
            </a:r>
            <a:r>
              <a:rPr lang="en-US" dirty="0" err="1" smtClean="0"/>
              <a:t>Akerlof</a:t>
            </a:r>
            <a:r>
              <a:rPr lang="en-US" dirty="0" smtClean="0"/>
              <a:t>: </a:t>
            </a:r>
            <a:r>
              <a:rPr lang="en-US" i="1" dirty="0" smtClean="0"/>
              <a:t>The Market for Lemons</a:t>
            </a:r>
          </a:p>
          <a:p>
            <a:pPr lvl="1"/>
            <a:r>
              <a:rPr lang="en-US" dirty="0" smtClean="0"/>
              <a:t>Asymmetric information can kill markets (see “Selling Green Beans to Europe” box; I need to certify my persimmons!)</a:t>
            </a:r>
          </a:p>
          <a:p>
            <a:r>
              <a:rPr lang="en-US" dirty="0" smtClean="0"/>
              <a:t>Poor </a:t>
            </a:r>
            <a:r>
              <a:rPr lang="en-US" dirty="0"/>
              <a:t>roads and communications cut the </a:t>
            </a:r>
            <a:r>
              <a:rPr lang="en-US" dirty="0" smtClean="0"/>
              <a:t>buyer and seller off </a:t>
            </a:r>
            <a:r>
              <a:rPr lang="en-US" dirty="0"/>
              <a:t>off from information about </a:t>
            </a:r>
            <a:r>
              <a:rPr lang="en-US" dirty="0" smtClean="0"/>
              <a:t>each other</a:t>
            </a:r>
          </a:p>
          <a:p>
            <a:pPr lvl="1"/>
            <a:r>
              <a:rPr lang="en-US" dirty="0" smtClean="0"/>
              <a:t>where </a:t>
            </a:r>
            <a:r>
              <a:rPr lang="en-US" dirty="0"/>
              <a:t>to </a:t>
            </a:r>
            <a:r>
              <a:rPr lang="en-US" dirty="0" smtClean="0"/>
              <a:t>sell (or buy)</a:t>
            </a:r>
          </a:p>
          <a:p>
            <a:pPr lvl="1"/>
            <a:r>
              <a:rPr lang="en-US" dirty="0" smtClean="0"/>
              <a:t>when </a:t>
            </a:r>
            <a:r>
              <a:rPr lang="en-US" dirty="0"/>
              <a:t>to </a:t>
            </a:r>
            <a:r>
              <a:rPr lang="en-US" dirty="0" smtClean="0"/>
              <a:t>sell (or buy)</a:t>
            </a:r>
          </a:p>
          <a:p>
            <a:pPr lvl="1"/>
            <a:r>
              <a:rPr lang="en-US" dirty="0" smtClean="0"/>
              <a:t>how </a:t>
            </a:r>
            <a:r>
              <a:rPr lang="en-US" dirty="0"/>
              <a:t>to ensure </a:t>
            </a:r>
            <a:r>
              <a:rPr lang="en-US" dirty="0" smtClean="0"/>
              <a:t>quality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price </a:t>
            </a:r>
            <a:r>
              <a:rPr lang="en-US" dirty="0" smtClean="0"/>
              <a:t>you’ll get (or pay) </a:t>
            </a:r>
          </a:p>
          <a:p>
            <a:r>
              <a:rPr lang="en-US" dirty="0" smtClean="0"/>
              <a:t>Markets fail when it’s too costly to solve the information problem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098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47"/>
    </mc:Choice>
    <mc:Fallback xmlns="">
      <p:transition spd="slow" advTm="130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Fundamental Problem of High Transaction Costs in Poor Economies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50292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With high </a:t>
            </a:r>
            <a:r>
              <a:rPr lang="en-US" dirty="0"/>
              <a:t>transaction costs different producers face different </a:t>
            </a:r>
            <a:r>
              <a:rPr lang="en-US" dirty="0" smtClean="0"/>
              <a:t>prices</a:t>
            </a:r>
          </a:p>
          <a:p>
            <a:pPr lvl="1"/>
            <a:r>
              <a:rPr lang="en-US" dirty="0" smtClean="0"/>
              <a:t>…and </a:t>
            </a:r>
            <a:r>
              <a:rPr lang="en-US" dirty="0"/>
              <a:t>thus produce at different </a:t>
            </a:r>
            <a:r>
              <a:rPr lang="en-US" dirty="0" smtClean="0"/>
              <a:t>MCs</a:t>
            </a:r>
          </a:p>
          <a:p>
            <a:r>
              <a:rPr lang="en-US" dirty="0" smtClean="0"/>
              <a:t>The </a:t>
            </a:r>
            <a:r>
              <a:rPr lang="en-US" dirty="0"/>
              <a:t>same thing happens to </a:t>
            </a:r>
            <a:r>
              <a:rPr lang="en-US" dirty="0" smtClean="0"/>
              <a:t>consumers</a:t>
            </a:r>
          </a:p>
          <a:p>
            <a:pPr lvl="1"/>
            <a:r>
              <a:rPr lang="en-US" dirty="0" smtClean="0"/>
              <a:t>…they consume at different marginal </a:t>
            </a:r>
            <a:r>
              <a:rPr lang="en-US" dirty="0"/>
              <a:t>rates of </a:t>
            </a:r>
            <a:r>
              <a:rPr lang="en-US" dirty="0" smtClean="0"/>
              <a:t>substitution</a:t>
            </a:r>
          </a:p>
          <a:p>
            <a:r>
              <a:rPr lang="en-US" dirty="0" smtClean="0"/>
              <a:t>Efficiency </a:t>
            </a:r>
            <a:r>
              <a:rPr lang="en-US" dirty="0"/>
              <a:t>could be </a:t>
            </a:r>
            <a:r>
              <a:rPr lang="en-US" dirty="0" smtClean="0"/>
              <a:t>increased by </a:t>
            </a:r>
            <a:r>
              <a:rPr lang="en-US" dirty="0"/>
              <a:t>reducing or eliminating transaction costs, so that trade can equalize prices across </a:t>
            </a:r>
            <a:r>
              <a:rPr lang="en-US" dirty="0" smtClean="0"/>
              <a:t>markets (see “Saving Fish with Cell Phones” box)</a:t>
            </a:r>
          </a:p>
          <a:p>
            <a:r>
              <a:rPr lang="en-US" i="1" dirty="0" smtClean="0"/>
              <a:t>Market </a:t>
            </a:r>
            <a:r>
              <a:rPr lang="en-US" i="1" dirty="0"/>
              <a:t>failure </a:t>
            </a:r>
            <a:r>
              <a:rPr lang="en-US" i="1" dirty="0" smtClean="0"/>
              <a:t>happens </a:t>
            </a:r>
            <a:r>
              <a:rPr lang="en-US" i="1" dirty="0"/>
              <a:t>when </a:t>
            </a:r>
            <a:r>
              <a:rPr lang="en-US" i="1" dirty="0" smtClean="0"/>
              <a:t>people can’t </a:t>
            </a:r>
            <a:r>
              <a:rPr lang="en-US" i="1" dirty="0"/>
              <a:t>get together to make efficiency-enhancing </a:t>
            </a:r>
            <a:r>
              <a:rPr lang="en-US" i="1" dirty="0" smtClean="0"/>
              <a:t>trades</a:t>
            </a:r>
          </a:p>
          <a:p>
            <a:pPr lvl="1"/>
            <a:r>
              <a:rPr lang="en-US" dirty="0" smtClean="0"/>
              <a:t>Extreme transaction costs: Civil war (see “Famine and Missing Markets in </a:t>
            </a:r>
            <a:r>
              <a:rPr lang="en-US" dirty="0" err="1" smtClean="0"/>
              <a:t>Tigray</a:t>
            </a:r>
            <a:r>
              <a:rPr lang="en-US" dirty="0" smtClean="0"/>
              <a:t>”)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40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6200"/>
            <a:ext cx="8229600" cy="914400"/>
          </a:xfrm>
        </p:spPr>
        <p:txBody>
          <a:bodyPr/>
          <a:lstStyle/>
          <a:p>
            <a:r>
              <a:rPr lang="en-US" dirty="0" smtClean="0"/>
              <a:t>Externalities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914400"/>
            <a:ext cx="8229600" cy="2209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Classic case where market doesn’t happen: externalities</a:t>
            </a:r>
            <a:endParaRPr lang="en-US" baseline="30000" dirty="0" smtClean="0"/>
          </a:p>
          <a:p>
            <a:pPr>
              <a:lnSpc>
                <a:spcPct val="80000"/>
              </a:lnSpc>
            </a:pPr>
            <a:r>
              <a:rPr lang="en-US" sz="2800" dirty="0"/>
              <a:t>Agents do not take account of the social costs of their actions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only the private costs and </a:t>
            </a:r>
            <a:r>
              <a:rPr lang="en-US" sz="2400" dirty="0" smtClean="0"/>
              <a:t>benefits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Climate Change: Making a market for CO</a:t>
            </a:r>
            <a:r>
              <a:rPr lang="en-US" sz="2400" baseline="30000" dirty="0" smtClean="0"/>
              <a:t>2</a:t>
            </a:r>
          </a:p>
          <a:p>
            <a:pPr lvl="1">
              <a:lnSpc>
                <a:spcPct val="80000"/>
              </a:lnSpc>
            </a:pPr>
            <a:endParaRPr lang="en-US" sz="2400" dirty="0" smtClean="0"/>
          </a:p>
          <a:p>
            <a:endParaRPr lang="en-US" baseline="30000" dirty="0"/>
          </a:p>
        </p:txBody>
      </p:sp>
      <p:grpSp>
        <p:nvGrpSpPr>
          <p:cNvPr id="4" name="Group 3"/>
          <p:cNvGrpSpPr/>
          <p:nvPr/>
        </p:nvGrpSpPr>
        <p:grpSpPr>
          <a:xfrm>
            <a:off x="1181100" y="3342639"/>
            <a:ext cx="6858000" cy="3140075"/>
            <a:chOff x="609600" y="3552825"/>
            <a:chExt cx="6858000" cy="3140075"/>
          </a:xfrm>
        </p:grpSpPr>
        <p:pic>
          <p:nvPicPr>
            <p:cNvPr id="5" name="Picture 16" descr="EcoDev6eFig200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600" y="3552825"/>
              <a:ext cx="4191000" cy="3140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7"/>
            <p:cNvSpPr txBox="1">
              <a:spLocks noChangeArrowheads="1"/>
            </p:cNvSpPr>
            <p:nvPr/>
          </p:nvSpPr>
          <p:spPr bwMode="auto">
            <a:xfrm>
              <a:off x="5181600" y="4114800"/>
              <a:ext cx="2286000" cy="221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i="1">
                  <a:solidFill>
                    <a:schemeClr val="tx2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/>
                <a:t>The socially optimal quantity is where the social marginal cost equals marginal benefit (demand)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1400"/>
                <a:t>The private optimum is where the private marginal cost equals marginal benefit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sz="1400"/>
                <a:t>The (vertical) difference represents the external costs</a:t>
              </a:r>
            </a:p>
          </p:txBody>
        </p:sp>
        <p:sp>
          <p:nvSpPr>
            <p:cNvPr id="7" name="Line 19"/>
            <p:cNvSpPr>
              <a:spLocks noChangeShapeType="1"/>
            </p:cNvSpPr>
            <p:nvPr/>
          </p:nvSpPr>
          <p:spPr bwMode="auto">
            <a:xfrm flipH="1">
              <a:off x="2743200" y="4267200"/>
              <a:ext cx="2514600" cy="68580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8" name="Line 20"/>
            <p:cNvSpPr>
              <a:spLocks noChangeShapeType="1"/>
            </p:cNvSpPr>
            <p:nvPr/>
          </p:nvSpPr>
          <p:spPr bwMode="auto">
            <a:xfrm flipH="1">
              <a:off x="3276600" y="5334000"/>
              <a:ext cx="1905000" cy="7620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4293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On Globalization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i="1" smtClean="0"/>
              <a:t>   “This has created many new opportunities, but also new questions regarding the roles, functions and core capacities of the various key players. Deep-rooted principles and paradigms have been cut down in a short period. It is sometimes like mixing an Italian basketball team with Nigerian soccer players, and trying to play in a volleyball tournament. The new situation raises many questions about how the game is played, and who are the winners and losers.” (KIT, 2006)</a:t>
            </a:r>
          </a:p>
        </p:txBody>
      </p:sp>
    </p:spTree>
    <p:extLst>
      <p:ext uri="{BB962C8B-B14F-4D97-AF65-F5344CB8AC3E}">
        <p14:creationId xmlns:p14="http://schemas.microsoft.com/office/powerpoint/2010/main" val="100389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29.6|7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8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46.4|1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3|225.6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2|0.1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1|36.1|1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1706</TotalTime>
  <Words>1269</Words>
  <Application>Microsoft Office PowerPoint</Application>
  <PresentationFormat>On-screen Show (4:3)</PresentationFormat>
  <Paragraphs>192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Markets Chapter 9</vt:lpstr>
      <vt:lpstr>Free Persimmons!</vt:lpstr>
      <vt:lpstr>Why on Earth Would an Economist Give Away Free Persimmons?</vt:lpstr>
      <vt:lpstr>Or Are They Really Free?</vt:lpstr>
      <vt:lpstr>What’s a Market?</vt:lpstr>
      <vt:lpstr>Images from a Tigray (Ethiopia) Market</vt:lpstr>
      <vt:lpstr>Markets Are Where</vt:lpstr>
      <vt:lpstr>Yet Millions of Smallholders Opt Out of Markets—Why? </vt:lpstr>
      <vt:lpstr>Welfare Basics: Producer Surplus </vt:lpstr>
      <vt:lpstr>Welfare Basics: Consumer Surplus </vt:lpstr>
      <vt:lpstr>Price Discovery</vt:lpstr>
      <vt:lpstr>Trade “Decouples” Local Supply from Demand for Tradables</vt:lpstr>
      <vt:lpstr>A High Import Tariff Can Drive the Country into Autarky</vt:lpstr>
      <vt:lpstr>Tariffs Create a “Deadweight Loss”</vt:lpstr>
      <vt:lpstr>Within Countries, Transaction Costs Create a “Deadweight Loss” and Turn Tradables into Nontradables</vt:lpstr>
      <vt:lpstr>The Village As Price Taker in the Regional Berry Market</vt:lpstr>
      <vt:lpstr>High Transaction Costs Drive Village Berry Farmers Out of the Market</vt:lpstr>
      <vt:lpstr>High Transaction Costs Drive Village Berry Farmers Out of the Market</vt:lpstr>
      <vt:lpstr>High Transaction Costs Drive Village Berry Farmers Out of the Market</vt:lpstr>
      <vt:lpstr>Imperfect Information Causes High Transaction Costs</vt:lpstr>
      <vt:lpstr>The Fundamental Problem of High Transaction Costs in Poor Economies</vt:lpstr>
      <vt:lpstr>Externalities</vt:lpstr>
      <vt:lpstr>On Globalization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Markets Chapter 9</dc:title>
  <dc:creator>J. Edward Taylor</dc:creator>
  <cp:lastModifiedBy>J. Edward Taylor</cp:lastModifiedBy>
  <cp:revision>41</cp:revision>
  <dcterms:created xsi:type="dcterms:W3CDTF">2012-11-19T21:06:07Z</dcterms:created>
  <dcterms:modified xsi:type="dcterms:W3CDTF">2012-11-30T01:59:00Z</dcterms:modified>
</cp:coreProperties>
</file>